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698" r:id="rId2"/>
    <p:sldId id="784" r:id="rId3"/>
    <p:sldId id="774" r:id="rId4"/>
    <p:sldId id="785" r:id="rId5"/>
    <p:sldId id="786" r:id="rId6"/>
    <p:sldId id="787" r:id="rId7"/>
    <p:sldId id="791" r:id="rId8"/>
    <p:sldId id="788" r:id="rId9"/>
    <p:sldId id="780" r:id="rId10"/>
    <p:sldId id="782" r:id="rId11"/>
    <p:sldId id="781" r:id="rId12"/>
    <p:sldId id="783" r:id="rId13"/>
    <p:sldId id="792" r:id="rId14"/>
    <p:sldId id="789" r:id="rId15"/>
    <p:sldId id="793" r:id="rId16"/>
  </p:sldIdLst>
  <p:sldSz cx="9906000" cy="6858000" type="A4"/>
  <p:notesSz cx="6669088" cy="9926638"/>
  <p:defaultTextStyle>
    <a:defPPr>
      <a:defRPr lang="en-GB"/>
    </a:defPPr>
    <a:lvl1pPr algn="ctr" rtl="0" eaLnBrk="0" fontAlgn="base" hangingPunct="0">
      <a:spcBef>
        <a:spcPct val="50000"/>
      </a:spcBef>
      <a:spcAft>
        <a:spcPct val="0"/>
      </a:spcAft>
      <a:buClr>
        <a:schemeClr val="accent1"/>
      </a:buClr>
      <a:buSzPct val="90000"/>
      <a:buFont typeface="Wingdings" pitchFamily="2" charset="2"/>
      <a:buChar char="§"/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buClr>
        <a:schemeClr val="accent1"/>
      </a:buClr>
      <a:buSzPct val="90000"/>
      <a:buFont typeface="Wingdings" pitchFamily="2" charset="2"/>
      <a:buChar char="§"/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buClr>
        <a:schemeClr val="accent1"/>
      </a:buClr>
      <a:buSzPct val="90000"/>
      <a:buFont typeface="Wingdings" pitchFamily="2" charset="2"/>
      <a:buChar char="§"/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buClr>
        <a:schemeClr val="accent1"/>
      </a:buClr>
      <a:buSzPct val="90000"/>
      <a:buFont typeface="Wingdings" pitchFamily="2" charset="2"/>
      <a:buChar char="§"/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buClr>
        <a:schemeClr val="accent1"/>
      </a:buClr>
      <a:buSzPct val="90000"/>
      <a:buFont typeface="Wingdings" pitchFamily="2" charset="2"/>
      <a:buChar char="§"/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C8FF"/>
    <a:srgbClr val="FFFF7D"/>
    <a:srgbClr val="5F5F5F"/>
    <a:srgbClr val="00FF99"/>
    <a:srgbClr val="CCCCFF"/>
    <a:srgbClr val="FFFF99"/>
    <a:srgbClr val="F32BCD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00" autoAdjust="0"/>
    <p:restoredTop sz="94624" autoAdjust="0"/>
  </p:normalViewPr>
  <p:slideViewPr>
    <p:cSldViewPr>
      <p:cViewPr>
        <p:scale>
          <a:sx n="71" d="100"/>
          <a:sy n="71" d="100"/>
        </p:scale>
        <p:origin x="-420" y="-72"/>
      </p:cViewPr>
      <p:guideLst>
        <p:guide orient="horz" pos="768"/>
        <p:guide orient="horz" pos="144"/>
        <p:guide orient="horz" pos="4250"/>
        <p:guide pos="864"/>
        <p:guide pos="1008"/>
      </p:guideLst>
    </p:cSldViewPr>
  </p:slideViewPr>
  <p:outlineViewPr>
    <p:cViewPr>
      <p:scale>
        <a:sx n="33" d="100"/>
        <a:sy n="33" d="100"/>
      </p:scale>
      <p:origin x="0" y="3222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90" y="-72"/>
      </p:cViewPr>
      <p:guideLst>
        <p:guide orient="horz" pos="3127"/>
        <p:guide pos="21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9083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89083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31338"/>
            <a:ext cx="289083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 smtClean="0"/>
            </a:lvl1pPr>
          </a:lstStyle>
          <a:p>
            <a:pPr>
              <a:defRPr/>
            </a:pPr>
            <a:fld id="{2D4576F6-A6FA-4330-BEE9-0742E86BBEB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17494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9083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46113" y="744538"/>
            <a:ext cx="537686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9083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31338"/>
            <a:ext cx="289083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 smtClean="0"/>
            </a:lvl1pPr>
          </a:lstStyle>
          <a:p>
            <a:pPr>
              <a:defRPr/>
            </a:pPr>
            <a:fld id="{C718D031-7EFB-4386-B186-A5138AD717E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81449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3D6223F-DA05-4351-B397-F74921AE58F0}" type="slidenum">
              <a:rPr lang="de-DE"/>
              <a:pPr/>
              <a:t>1</a:t>
            </a:fld>
            <a:endParaRPr lang="de-DE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18D031-7EFB-4386-B186-A5138AD717E9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3911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18D031-7EFB-4386-B186-A5138AD717E9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1838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7C99FCA-B090-4707-AEF9-CE38CF0FE8F5}" type="slidenum">
              <a:rPr lang="de-DE" sz="1200"/>
              <a:pPr/>
              <a:t>15</a:t>
            </a:fld>
            <a:endParaRPr lang="de-DE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2"/>
          <p:cNvSpPr>
            <a:spLocks noChangeArrowheads="1"/>
          </p:cNvSpPr>
          <p:nvPr userDrawn="1"/>
        </p:nvSpPr>
        <p:spPr bwMode="auto">
          <a:xfrm>
            <a:off x="3881438" y="2671763"/>
            <a:ext cx="9906000" cy="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ro-RO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Rectangle 7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67550" y="381000"/>
            <a:ext cx="2152650" cy="5680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6305550" cy="5680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Rectangle 7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7315200" cy="500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95400"/>
            <a:ext cx="3971925" cy="4765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3925" y="1295400"/>
            <a:ext cx="3971925" cy="4765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Rectangle 7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7315200" cy="500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95400"/>
            <a:ext cx="3971925" cy="4765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33925" y="1295400"/>
            <a:ext cx="3971925" cy="2306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33925" y="3754438"/>
            <a:ext cx="3971925" cy="23066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6" name="Rectangle 7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Rectangle 7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3971925" cy="4765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3925" y="1295400"/>
            <a:ext cx="3971925" cy="4765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Rectangle 7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Rectangle 7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Rectangle 7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o-R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381000"/>
            <a:ext cx="73152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95400"/>
            <a:ext cx="8096250" cy="47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styles, Click to edit Master text styles</a:t>
            </a:r>
          </a:p>
          <a:p>
            <a:pPr lvl="1"/>
            <a:r>
              <a:rPr lang="en-GB" smtClean="0"/>
              <a:t>Second level, second level, second level, second level, second level</a:t>
            </a:r>
          </a:p>
          <a:p>
            <a:pPr lvl="2"/>
            <a:r>
              <a:rPr lang="en-GB" smtClean="0"/>
              <a:t>Third level, Third level, Third level, Third level, Third level, Third level</a:t>
            </a:r>
            <a:endParaRPr lang="de-CH" smtClean="0"/>
          </a:p>
          <a:p>
            <a:pPr lvl="0"/>
            <a:endParaRPr lang="de-CH" smtClean="0"/>
          </a:p>
          <a:p>
            <a:pPr lvl="0"/>
            <a:endParaRPr lang="en-GB" smtClean="0"/>
          </a:p>
        </p:txBody>
      </p:sp>
      <p:sp>
        <p:nvSpPr>
          <p:cNvPr id="1028" name="Line 26"/>
          <p:cNvSpPr>
            <a:spLocks noChangeShapeType="1"/>
          </p:cNvSpPr>
          <p:nvPr/>
        </p:nvSpPr>
        <p:spPr bwMode="auto">
          <a:xfrm flipH="1">
            <a:off x="9669463" y="6196013"/>
            <a:ext cx="1587" cy="280987"/>
          </a:xfrm>
          <a:prstGeom prst="line">
            <a:avLst/>
          </a:prstGeom>
          <a:noFill/>
          <a:ln w="15875">
            <a:solidFill>
              <a:srgbClr val="52A4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tangle 27"/>
          <p:cNvSpPr>
            <a:spLocks noChangeArrowheads="1"/>
          </p:cNvSpPr>
          <p:nvPr/>
        </p:nvSpPr>
        <p:spPr bwMode="auto">
          <a:xfrm>
            <a:off x="9297988" y="6149975"/>
            <a:ext cx="304800" cy="304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/>
          <a:lstStyle/>
          <a:p>
            <a:pPr algn="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fld id="{B02D5E36-10E5-4DCA-A593-BF521753E610}" type="slidenum">
              <a:rPr lang="de-DE" sz="1200">
                <a:solidFill>
                  <a:srgbClr val="7F7F7F"/>
                </a:solidFill>
              </a:rPr>
              <a:pPr algn="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‹#›</a:t>
            </a:fld>
            <a:endParaRPr lang="de-DE" b="0">
              <a:solidFill>
                <a:srgbClr val="7F7F7F"/>
              </a:solidFill>
            </a:endParaRPr>
          </a:p>
        </p:txBody>
      </p:sp>
      <p:sp>
        <p:nvSpPr>
          <p:cNvPr id="1030" name="Rectangle 70"/>
          <p:cNvSpPr>
            <a:spLocks noChangeArrowheads="1"/>
          </p:cNvSpPr>
          <p:nvPr userDrawn="1"/>
        </p:nvSpPr>
        <p:spPr bwMode="auto">
          <a:xfrm>
            <a:off x="3881438" y="2671763"/>
            <a:ext cx="9906000" cy="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ro-RO"/>
          </a:p>
        </p:txBody>
      </p:sp>
      <p:sp>
        <p:nvSpPr>
          <p:cNvPr id="1100" name="Rectangle 7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61125"/>
            <a:ext cx="883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2" name="Line 78"/>
          <p:cNvSpPr>
            <a:spLocks noChangeShapeType="1"/>
          </p:cNvSpPr>
          <p:nvPr userDrawn="1"/>
        </p:nvSpPr>
        <p:spPr bwMode="auto">
          <a:xfrm flipH="1">
            <a:off x="609600" y="6448425"/>
            <a:ext cx="9070975" cy="28575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3" name="Line 79"/>
          <p:cNvSpPr>
            <a:spLocks noChangeShapeType="1"/>
          </p:cNvSpPr>
          <p:nvPr userDrawn="1"/>
        </p:nvSpPr>
        <p:spPr bwMode="auto">
          <a:xfrm>
            <a:off x="381000" y="228600"/>
            <a:ext cx="0" cy="685800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Line 80"/>
          <p:cNvSpPr>
            <a:spLocks noChangeShapeType="1"/>
          </p:cNvSpPr>
          <p:nvPr userDrawn="1"/>
        </p:nvSpPr>
        <p:spPr bwMode="auto">
          <a:xfrm>
            <a:off x="381000" y="914400"/>
            <a:ext cx="9301163" cy="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290513" indent="-290513" algn="l" rtl="0" eaLnBrk="0" fontAlgn="base" hangingPunct="0">
        <a:spcBef>
          <a:spcPct val="20000"/>
        </a:spcBef>
        <a:spcAft>
          <a:spcPct val="3000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79400" algn="l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Font typeface="Webdings" pitchFamily="18" charset="2"/>
        <a:buChar char="4"/>
        <a:defRPr sz="2200">
          <a:solidFill>
            <a:schemeClr val="tx1"/>
          </a:solidFill>
          <a:latin typeface="+mn-lt"/>
        </a:defRPr>
      </a:lvl2pPr>
      <a:lvl3pPr marL="798513" indent="-225425" algn="l" rtl="0" eaLnBrk="0" fontAlgn="base" hangingPunct="0">
        <a:spcBef>
          <a:spcPct val="30000"/>
        </a:spcBef>
        <a:spcAft>
          <a:spcPct val="0"/>
        </a:spcAft>
        <a:buClr>
          <a:schemeClr val="accent2"/>
        </a:buClr>
        <a:buChar char="-"/>
        <a:defRPr sz="2000">
          <a:solidFill>
            <a:schemeClr val="tx1"/>
          </a:solidFill>
          <a:latin typeface="+mn-lt"/>
        </a:defRPr>
      </a:lvl3pPr>
      <a:lvl4pPr marL="17907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defRPr sz="2000">
          <a:solidFill>
            <a:schemeClr val="tx1"/>
          </a:solidFill>
          <a:latin typeface="+mn-lt"/>
        </a:defRPr>
      </a:lvl4pPr>
      <a:lvl5pPr marL="22098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5000"/>
        <a:defRPr sz="2000">
          <a:solidFill>
            <a:schemeClr val="tx1"/>
          </a:solidFill>
          <a:latin typeface="+mn-lt"/>
        </a:defRPr>
      </a:lvl5pPr>
      <a:lvl6pPr marL="2667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5000"/>
        <a:defRPr sz="2000">
          <a:solidFill>
            <a:schemeClr val="tx1"/>
          </a:solidFill>
          <a:latin typeface="+mn-lt"/>
        </a:defRPr>
      </a:lvl6pPr>
      <a:lvl7pPr marL="3124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5000"/>
        <a:defRPr sz="2000">
          <a:solidFill>
            <a:schemeClr val="tx1"/>
          </a:solidFill>
          <a:latin typeface="+mn-lt"/>
        </a:defRPr>
      </a:lvl7pPr>
      <a:lvl8pPr marL="3581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5000"/>
        <a:defRPr sz="2000">
          <a:solidFill>
            <a:schemeClr val="tx1"/>
          </a:solidFill>
          <a:latin typeface="+mn-lt"/>
        </a:defRPr>
      </a:lvl8pPr>
      <a:lvl9pPr marL="40386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5000"/>
        <a:defRPr sz="2000">
          <a:solidFill>
            <a:schemeClr val="tx1"/>
          </a:solidFill>
          <a:latin typeface="+mn-lt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lealuimihai.ro/img/news/szelektiv_wm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CIROM-co-procesare%20RO.wmv" TargetMode="Externa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3.xml"/><Relationship Id="rId7" Type="http://schemas.openxmlformats.org/officeDocument/2006/relationships/image" Target="../media/image6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wmf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8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879669"/>
            <a:ext cx="9144000" cy="2474524"/>
          </a:xfrm>
          <a:solidFill>
            <a:srgbClr val="FFFFFF"/>
          </a:solidFill>
          <a:ln w="381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GB" sz="3200" b="1" dirty="0" smtClean="0">
                <a:solidFill>
                  <a:schemeClr val="tx1"/>
                </a:solidFill>
              </a:rPr>
              <a:t/>
            </a:r>
            <a:br>
              <a:rPr lang="en-GB" sz="3200" b="1" dirty="0" smtClean="0">
                <a:solidFill>
                  <a:schemeClr val="tx1"/>
                </a:solidFill>
              </a:rPr>
            </a:br>
            <a:r>
              <a:rPr lang="en-GB" sz="1400" b="1" dirty="0" smtClean="0">
                <a:solidFill>
                  <a:schemeClr val="accent2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en-GB" sz="1400" b="1" dirty="0" smtClean="0">
                <a:solidFill>
                  <a:schemeClr val="accent2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en-GB" sz="1400" b="1" dirty="0" smtClean="0">
                <a:solidFill>
                  <a:schemeClr val="accent2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en-GB" sz="1400" b="1" dirty="0" smtClean="0">
                <a:solidFill>
                  <a:schemeClr val="accent2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en-GB" sz="1400" b="1" dirty="0" smtClean="0">
                <a:solidFill>
                  <a:schemeClr val="accent2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en-GB" sz="1400" b="1" dirty="0" smtClean="0">
                <a:solidFill>
                  <a:schemeClr val="accent2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o-RO" sz="1400" b="1" dirty="0" smtClean="0">
                <a:solidFill>
                  <a:schemeClr val="accent2"/>
                </a:solidFill>
              </a:rPr>
              <a:t>PATRONATUL DIN INDUSTRIA CIMENTULUI </a:t>
            </a:r>
            <a:br>
              <a:rPr lang="ro-RO" sz="1400" b="1" dirty="0" smtClean="0">
                <a:solidFill>
                  <a:schemeClr val="accent2"/>
                </a:solidFill>
              </a:rPr>
            </a:br>
            <a:r>
              <a:rPr lang="ro-RO" sz="1400" b="1" dirty="0" smtClean="0">
                <a:solidFill>
                  <a:schemeClr val="accent2"/>
                </a:solidFill>
              </a:rPr>
              <a:t>ŞI ALTOR PRODUSE MINERALE PENTRU CONSTRUCŢII </a:t>
            </a:r>
            <a:r>
              <a:rPr lang="en-US" sz="1400" b="1" dirty="0" smtClean="0">
                <a:solidFill>
                  <a:schemeClr val="accent2"/>
                </a:solidFill>
              </a:rPr>
              <a:t>D</a:t>
            </a:r>
            <a:r>
              <a:rPr lang="ro-RO" sz="1400" b="1" dirty="0" smtClean="0">
                <a:solidFill>
                  <a:schemeClr val="accent2"/>
                </a:solidFill>
              </a:rPr>
              <a:t>IN ROMÂNIA</a:t>
            </a:r>
            <a:r>
              <a:rPr lang="ro-RO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/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sz="2400" dirty="0">
                <a:solidFill>
                  <a:schemeClr val="accent2"/>
                </a:solidFill>
              </a:rPr>
              <a:t/>
            </a:r>
            <a:br>
              <a:rPr lang="en-US" sz="2400" dirty="0">
                <a:solidFill>
                  <a:schemeClr val="accent2"/>
                </a:solidFill>
              </a:rPr>
            </a:br>
            <a:r>
              <a:rPr lang="en-US" b="1" dirty="0" err="1" smtClean="0">
                <a:solidFill>
                  <a:schemeClr val="accent2"/>
                </a:solidFill>
              </a:rPr>
              <a:t>Studiu</a:t>
            </a:r>
            <a:r>
              <a:rPr lang="en-US" b="1" dirty="0" smtClean="0">
                <a:solidFill>
                  <a:schemeClr val="accent2"/>
                </a:solidFill>
              </a:rPr>
              <a:t> de </a:t>
            </a:r>
            <a:r>
              <a:rPr lang="en-US" b="1" dirty="0" err="1" smtClean="0">
                <a:solidFill>
                  <a:schemeClr val="accent2"/>
                </a:solidFill>
              </a:rPr>
              <a:t>caz</a:t>
            </a:r>
            <a:r>
              <a:rPr lang="en-US" b="1" dirty="0" smtClean="0">
                <a:solidFill>
                  <a:schemeClr val="accent2"/>
                </a:solidFill>
              </a:rPr>
              <a:t> - </a:t>
            </a:r>
            <a:r>
              <a:rPr lang="en-US" b="1" dirty="0" err="1" smtClean="0">
                <a:solidFill>
                  <a:schemeClr val="accent2"/>
                </a:solidFill>
              </a:rPr>
              <a:t>industria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</a:rPr>
              <a:t>cimentului</a:t>
            </a:r>
            <a:endParaRPr lang="de-CH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914400"/>
            <a:ext cx="171132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4855" name="Text Box 7"/>
          <p:cNvSpPr txBox="1">
            <a:spLocks noChangeArrowheads="1"/>
          </p:cNvSpPr>
          <p:nvPr/>
        </p:nvSpPr>
        <p:spPr bwMode="auto">
          <a:xfrm>
            <a:off x="914400" y="4343400"/>
            <a:ext cx="7772400" cy="1978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en-US" sz="2800" dirty="0" err="1" smtClean="0">
                <a:latin typeface="+mn-lt"/>
                <a:ea typeface="+mj-ea"/>
                <a:cs typeface="+mj-cs"/>
              </a:rPr>
              <a:t>Directiva</a:t>
            </a:r>
            <a:r>
              <a:rPr lang="en-US" sz="2800" dirty="0" smtClean="0">
                <a:latin typeface="+mn-lt"/>
                <a:ea typeface="+mj-ea"/>
                <a:cs typeface="+mj-cs"/>
              </a:rPr>
              <a:t> </a:t>
            </a:r>
            <a:r>
              <a:rPr lang="en-US" sz="2800" dirty="0" err="1" smtClean="0">
                <a:latin typeface="+mn-lt"/>
                <a:ea typeface="+mj-ea"/>
                <a:cs typeface="+mj-cs"/>
              </a:rPr>
              <a:t>privind</a:t>
            </a:r>
            <a:r>
              <a:rPr lang="en-US" sz="2800" dirty="0" smtClean="0">
                <a:latin typeface="+mn-lt"/>
                <a:ea typeface="+mj-ea"/>
                <a:cs typeface="+mj-cs"/>
              </a:rPr>
              <a:t> </a:t>
            </a:r>
            <a:r>
              <a:rPr lang="en-US" sz="2800" dirty="0" err="1" smtClean="0">
                <a:latin typeface="+mn-lt"/>
                <a:ea typeface="+mj-ea"/>
                <a:cs typeface="+mj-cs"/>
              </a:rPr>
              <a:t>emisiile</a:t>
            </a:r>
            <a:r>
              <a:rPr lang="en-US" sz="2800" dirty="0" smtClean="0">
                <a:latin typeface="+mn-lt"/>
                <a:ea typeface="+mj-ea"/>
                <a:cs typeface="+mj-cs"/>
              </a:rPr>
              <a:t> </a:t>
            </a:r>
            <a:r>
              <a:rPr lang="en-US" sz="2800" dirty="0" err="1" smtClean="0">
                <a:latin typeface="+mn-lt"/>
                <a:ea typeface="+mj-ea"/>
                <a:cs typeface="+mj-cs"/>
              </a:rPr>
              <a:t>industriale</a:t>
            </a:r>
            <a:r>
              <a:rPr lang="en-US" sz="2800" dirty="0" smtClean="0">
                <a:latin typeface="+mn-lt"/>
                <a:ea typeface="+mj-ea"/>
                <a:cs typeface="+mj-cs"/>
              </a:rPr>
              <a:t> </a:t>
            </a:r>
            <a:r>
              <a:rPr lang="en-US" sz="2800" dirty="0" err="1" smtClean="0">
                <a:latin typeface="+mn-lt"/>
                <a:ea typeface="+mj-ea"/>
                <a:cs typeface="+mj-cs"/>
              </a:rPr>
              <a:t>si</a:t>
            </a:r>
            <a:r>
              <a:rPr lang="en-US" sz="2800" dirty="0" smtClean="0">
                <a:latin typeface="+mn-lt"/>
                <a:ea typeface="+mj-ea"/>
                <a:cs typeface="+mj-cs"/>
              </a:rPr>
              <a:t> </a:t>
            </a:r>
            <a:r>
              <a:rPr lang="en-US" sz="2800" dirty="0" err="1" smtClean="0">
                <a:latin typeface="+mn-lt"/>
                <a:ea typeface="+mj-ea"/>
                <a:cs typeface="+mj-cs"/>
              </a:rPr>
              <a:t>implementarea</a:t>
            </a:r>
            <a:r>
              <a:rPr lang="en-US" sz="2800" dirty="0" smtClean="0">
                <a:latin typeface="+mn-lt"/>
                <a:ea typeface="+mj-ea"/>
                <a:cs typeface="+mj-cs"/>
              </a:rPr>
              <a:t> </a:t>
            </a:r>
            <a:r>
              <a:rPr lang="en-US" sz="2800" dirty="0" err="1" smtClean="0">
                <a:latin typeface="+mn-lt"/>
                <a:ea typeface="+mj-ea"/>
                <a:cs typeface="+mj-cs"/>
              </a:rPr>
              <a:t>acesteia</a:t>
            </a:r>
            <a:r>
              <a:rPr lang="en-US" sz="2800" dirty="0" smtClean="0">
                <a:latin typeface="+mn-lt"/>
                <a:ea typeface="+mj-ea"/>
                <a:cs typeface="+mj-cs"/>
              </a:rPr>
              <a:t> in Romania</a:t>
            </a:r>
            <a:endParaRPr lang="en-US" sz="2000" dirty="0">
              <a:latin typeface="+mn-lt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dirty="0" err="1" smtClean="0">
                <a:solidFill>
                  <a:schemeClr val="accent2"/>
                </a:solidFill>
              </a:rPr>
              <a:t>Oana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Dicu</a:t>
            </a:r>
            <a:endParaRPr lang="en-US" dirty="0" smtClean="0">
              <a:solidFill>
                <a:schemeClr val="accent2"/>
              </a:solidFill>
            </a:endParaRPr>
          </a:p>
          <a:p>
            <a:pPr>
              <a:buNone/>
              <a:defRPr/>
            </a:pPr>
            <a:r>
              <a:rPr lang="en-US" dirty="0" err="1" smtClean="0"/>
              <a:t>Cluj</a:t>
            </a:r>
            <a:r>
              <a:rPr lang="en-US" dirty="0" smtClean="0"/>
              <a:t>,  03 </a:t>
            </a:r>
            <a:r>
              <a:rPr lang="en-US" dirty="0" err="1" smtClean="0"/>
              <a:t>Decembrie</a:t>
            </a:r>
            <a:r>
              <a:rPr lang="en-US" dirty="0" smtClean="0"/>
              <a:t> 2015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874" name="Slide Number Placeholder 5"/>
          <p:cNvSpPr txBox="1">
            <a:spLocks noGrp="1"/>
          </p:cNvSpPr>
          <p:nvPr/>
        </p:nvSpPr>
        <p:spPr bwMode="auto">
          <a:xfrm>
            <a:off x="7556500" y="6356350"/>
            <a:ext cx="2311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Tx/>
              <a:buSzTx/>
              <a:buFontTx/>
              <a:buNone/>
            </a:pPr>
            <a:fld id="{F08B9982-7AC5-4544-B3B4-8B19563F8342}" type="slidenum">
              <a:rPr lang="en-US" sz="1600" u="none">
                <a:solidFill>
                  <a:schemeClr val="bg1"/>
                </a:solidFill>
                <a:latin typeface="Calibri" pitchFamily="34" charset="0"/>
              </a:rPr>
              <a:pPr algn="r" eaLnBrk="1" hangingPunct="1">
                <a:buClrTx/>
                <a:buSzTx/>
                <a:buFontTx/>
                <a:buNone/>
              </a:pPr>
              <a:t>10</a:t>
            </a:fld>
            <a:endParaRPr lang="en-US" sz="1600" u="none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03878" name="Rectangle 6"/>
          <p:cNvSpPr>
            <a:spLocks noChangeArrowheads="1"/>
          </p:cNvSpPr>
          <p:nvPr/>
        </p:nvSpPr>
        <p:spPr bwMode="auto">
          <a:xfrm>
            <a:off x="381000" y="228600"/>
            <a:ext cx="952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 sz="2800" u="none" dirty="0" smtClean="0">
                <a:cs typeface="Arial" charset="0"/>
              </a:rPr>
              <a:t>Co-</a:t>
            </a:r>
            <a:r>
              <a:rPr lang="en-US" sz="2800" u="none" dirty="0" err="1" smtClean="0">
                <a:cs typeface="Arial" charset="0"/>
              </a:rPr>
              <a:t>procesarea</a:t>
            </a:r>
            <a:r>
              <a:rPr lang="en-US" sz="2800" u="none" dirty="0" smtClean="0">
                <a:cs typeface="Arial" charset="0"/>
              </a:rPr>
              <a:t> in </a:t>
            </a:r>
            <a:r>
              <a:rPr lang="en-US" sz="2800" u="none" dirty="0" err="1" smtClean="0">
                <a:cs typeface="Arial" charset="0"/>
              </a:rPr>
              <a:t>industria</a:t>
            </a:r>
            <a:r>
              <a:rPr lang="en-US" sz="2800" u="none" dirty="0" smtClean="0">
                <a:cs typeface="Arial" charset="0"/>
              </a:rPr>
              <a:t> </a:t>
            </a:r>
            <a:r>
              <a:rPr lang="en-US" sz="2800" u="none" dirty="0" err="1" smtClean="0">
                <a:cs typeface="Arial" charset="0"/>
              </a:rPr>
              <a:t>cimentului</a:t>
            </a:r>
            <a:endParaRPr lang="en-US" sz="2800" u="none" dirty="0">
              <a:cs typeface="Arial" charset="0"/>
            </a:endParaRPr>
          </a:p>
        </p:txBody>
      </p:sp>
      <p:pic>
        <p:nvPicPr>
          <p:cNvPr id="1103880" name="Picture 8" descr="iunie 2009 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483" y="990600"/>
            <a:ext cx="2667000" cy="20574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3881" name="Picture 9" descr="Document 004"/>
          <p:cNvPicPr>
            <a:picLocks noChangeAspect="1" noChangeArrowheads="1"/>
          </p:cNvPicPr>
          <p:nvPr/>
        </p:nvPicPr>
        <p:blipFill>
          <a:blip r:embed="rId3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554" y="3124199"/>
            <a:ext cx="2703012" cy="1828801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938748"/>
            <a:ext cx="6477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just" eaLnBrk="1" hangingPunct="1"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sz="2000" dirty="0" err="1" smtClean="0">
                <a:cs typeface="Arial" charset="0"/>
              </a:rPr>
              <a:t>Fabricile</a:t>
            </a:r>
            <a:r>
              <a:rPr lang="en-US" sz="2000" dirty="0" smtClean="0">
                <a:cs typeface="Arial" charset="0"/>
              </a:rPr>
              <a:t> de </a:t>
            </a:r>
            <a:r>
              <a:rPr lang="en-US" sz="2000" dirty="0" err="1" smtClean="0">
                <a:cs typeface="Arial" charset="0"/>
              </a:rPr>
              <a:t>ciment</a:t>
            </a:r>
            <a:r>
              <a:rPr lang="en-US" sz="2000" dirty="0" smtClean="0">
                <a:cs typeface="Arial" charset="0"/>
              </a:rPr>
              <a:t> :</a:t>
            </a:r>
          </a:p>
          <a:p>
            <a:pPr marL="800100" lvl="2" indent="-342900" algn="just" eaLnBrk="1" hangingPunct="1"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2000" dirty="0" err="1" smtClean="0">
                <a:cs typeface="Arial" charset="0"/>
              </a:rPr>
              <a:t>sunt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autorizate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si</a:t>
            </a:r>
            <a:r>
              <a:rPr lang="en-US" sz="2000" dirty="0" smtClean="0">
                <a:cs typeface="Arial" charset="0"/>
              </a:rPr>
              <a:t> co</a:t>
            </a:r>
            <a:r>
              <a:rPr lang="ro-RO" sz="2000" dirty="0" smtClean="0">
                <a:cs typeface="Arial" charset="0"/>
              </a:rPr>
              <a:t>-</a:t>
            </a:r>
            <a:r>
              <a:rPr lang="en-US" sz="2000" dirty="0" err="1" smtClean="0">
                <a:cs typeface="Arial" charset="0"/>
              </a:rPr>
              <a:t>proceseaza</a:t>
            </a:r>
            <a:r>
              <a:rPr lang="en-US" sz="2000" dirty="0" smtClean="0">
                <a:cs typeface="Arial" charset="0"/>
              </a:rPr>
              <a:t> o </a:t>
            </a:r>
            <a:r>
              <a:rPr lang="en-US" sz="2000" dirty="0" err="1" smtClean="0">
                <a:cs typeface="Arial" charset="0"/>
              </a:rPr>
              <a:t>gama</a:t>
            </a:r>
            <a:r>
              <a:rPr lang="en-US" sz="2000" dirty="0" smtClean="0">
                <a:cs typeface="Arial" charset="0"/>
              </a:rPr>
              <a:t> de </a:t>
            </a:r>
            <a:r>
              <a:rPr lang="en-US" sz="2000" dirty="0" err="1" smtClean="0">
                <a:cs typeface="Arial" charset="0"/>
              </a:rPr>
              <a:t>peste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cs typeface="Arial" charset="0"/>
              </a:rPr>
              <a:t>100 </a:t>
            </a:r>
            <a:r>
              <a:rPr lang="ro-RO" sz="2000" dirty="0">
                <a:solidFill>
                  <a:schemeClr val="accent2"/>
                </a:solidFill>
                <a:cs typeface="Arial" charset="0"/>
              </a:rPr>
              <a:t>de </a:t>
            </a:r>
            <a:r>
              <a:rPr lang="en-US" sz="2000" dirty="0" err="1">
                <a:solidFill>
                  <a:schemeClr val="accent2"/>
                </a:solidFill>
                <a:cs typeface="Arial" charset="0"/>
              </a:rPr>
              <a:t>tipuri</a:t>
            </a:r>
            <a:r>
              <a:rPr lang="en-US" sz="2000" dirty="0">
                <a:solidFill>
                  <a:schemeClr val="accent2"/>
                </a:solidFill>
                <a:cs typeface="Arial" charset="0"/>
              </a:rPr>
              <a:t> de </a:t>
            </a:r>
            <a:r>
              <a:rPr lang="en-US" sz="2000" dirty="0" err="1">
                <a:solidFill>
                  <a:schemeClr val="accent2"/>
                </a:solidFill>
                <a:cs typeface="Arial" charset="0"/>
              </a:rPr>
              <a:t>deseuri</a:t>
            </a:r>
            <a:r>
              <a:rPr lang="en-US" sz="2000" dirty="0">
                <a:solidFill>
                  <a:schemeClr val="accent2"/>
                </a:solidFill>
                <a:cs typeface="Arial" charset="0"/>
              </a:rPr>
              <a:t>,</a:t>
            </a:r>
            <a:r>
              <a:rPr lang="en-US" sz="2000" dirty="0">
                <a:cs typeface="Arial" charset="0"/>
              </a:rPr>
              <a:t> </a:t>
            </a:r>
            <a:r>
              <a:rPr lang="en-US" sz="2000" dirty="0" err="1">
                <a:cs typeface="Arial" charset="0"/>
              </a:rPr>
              <a:t>atat</a:t>
            </a:r>
            <a:r>
              <a:rPr lang="en-US" sz="2000" dirty="0">
                <a:cs typeface="Arial" charset="0"/>
              </a:rPr>
              <a:t> </a:t>
            </a:r>
            <a:r>
              <a:rPr lang="en-US" sz="2000" dirty="0" err="1">
                <a:cs typeface="Arial" charset="0"/>
              </a:rPr>
              <a:t>industriale</a:t>
            </a:r>
            <a:r>
              <a:rPr lang="en-US" sz="2000" dirty="0">
                <a:cs typeface="Arial" charset="0"/>
              </a:rPr>
              <a:t>, cat </a:t>
            </a:r>
            <a:r>
              <a:rPr lang="en-US" sz="2000" dirty="0" err="1">
                <a:cs typeface="Arial" charset="0"/>
              </a:rPr>
              <a:t>si</a:t>
            </a:r>
            <a:r>
              <a:rPr lang="en-US" sz="2000" dirty="0">
                <a:cs typeface="Arial" charset="0"/>
              </a:rPr>
              <a:t> </a:t>
            </a:r>
            <a:r>
              <a:rPr lang="en-US" sz="2000" dirty="0" err="1">
                <a:cs typeface="Arial" charset="0"/>
              </a:rPr>
              <a:t>menajere</a:t>
            </a:r>
            <a:r>
              <a:rPr lang="en-US" sz="2000" dirty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sortate</a:t>
            </a:r>
            <a:endParaRPr lang="en-US" sz="2000" dirty="0" smtClean="0">
              <a:cs typeface="Arial" charset="0"/>
            </a:endParaRPr>
          </a:p>
          <a:p>
            <a:pPr marL="800100" lvl="2" indent="-342900" algn="just" eaLnBrk="1" hangingPunct="1">
              <a:buClr>
                <a:schemeClr val="accent6"/>
              </a:buClr>
              <a:buFont typeface="Wingdings" pitchFamily="2" charset="2"/>
              <a:buChar char="ü"/>
            </a:pPr>
            <a:endParaRPr lang="en-US" sz="800" dirty="0">
              <a:cs typeface="Arial" charset="0"/>
            </a:endParaRPr>
          </a:p>
          <a:p>
            <a:pPr marL="800100" lvl="2" indent="-342900" algn="just" eaLnBrk="1" hangingPunct="1"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2000" dirty="0" smtClean="0">
                <a:cs typeface="Arial" charset="0"/>
              </a:rPr>
              <a:t>au </a:t>
            </a:r>
            <a:r>
              <a:rPr lang="en-US" sz="2000" dirty="0" err="1">
                <a:cs typeface="Arial" charset="0"/>
              </a:rPr>
              <a:t>realizat</a:t>
            </a:r>
            <a:r>
              <a:rPr lang="en-US" sz="2000" dirty="0">
                <a:cs typeface="Arial" charset="0"/>
              </a:rPr>
              <a:t> </a:t>
            </a:r>
            <a:r>
              <a:rPr lang="en-US" sz="2000" dirty="0" err="1">
                <a:cs typeface="Arial" charset="0"/>
              </a:rPr>
              <a:t>investitii</a:t>
            </a:r>
            <a:r>
              <a:rPr lang="en-US" sz="2000" dirty="0">
                <a:cs typeface="Arial" charset="0"/>
              </a:rPr>
              <a:t> </a:t>
            </a:r>
            <a:r>
              <a:rPr lang="en-US" sz="2000" dirty="0" smtClean="0">
                <a:cs typeface="Arial" charset="0"/>
              </a:rPr>
              <a:t>de </a:t>
            </a:r>
            <a:r>
              <a:rPr lang="en-US" sz="2000" dirty="0" err="1" smtClean="0">
                <a:cs typeface="Arial" charset="0"/>
              </a:rPr>
              <a:t>peste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cs typeface="Arial" charset="0"/>
              </a:rPr>
              <a:t>8</a:t>
            </a:r>
            <a:r>
              <a:rPr lang="en-US" sz="2000" dirty="0" smtClean="0">
                <a:solidFill>
                  <a:schemeClr val="accent2"/>
                </a:solidFill>
                <a:cs typeface="Arial" charset="0"/>
              </a:rPr>
              <a:t>0 </a:t>
            </a:r>
            <a:r>
              <a:rPr lang="en-US" sz="2000" dirty="0" err="1" smtClean="0">
                <a:solidFill>
                  <a:schemeClr val="accent2"/>
                </a:solidFill>
                <a:cs typeface="Arial" charset="0"/>
              </a:rPr>
              <a:t>milioane</a:t>
            </a:r>
            <a:r>
              <a:rPr lang="en-US" sz="2000" dirty="0" smtClean="0">
                <a:solidFill>
                  <a:schemeClr val="accent2"/>
                </a:solidFill>
                <a:cs typeface="Arial" charset="0"/>
              </a:rPr>
              <a:t> Euro</a:t>
            </a:r>
            <a:r>
              <a:rPr lang="en-US" sz="2000" dirty="0">
                <a:solidFill>
                  <a:schemeClr val="accent2"/>
                </a:solidFill>
                <a:cs typeface="Arial" charset="0"/>
              </a:rPr>
              <a:t> </a:t>
            </a:r>
            <a:r>
              <a:rPr lang="en-US" sz="2000" dirty="0" smtClean="0">
                <a:cs typeface="Arial" charset="0"/>
              </a:rPr>
              <a:t>in </a:t>
            </a:r>
            <a:r>
              <a:rPr lang="en-US" sz="2000" dirty="0" err="1">
                <a:cs typeface="Arial" charset="0"/>
              </a:rPr>
              <a:t>echipamente</a:t>
            </a:r>
            <a:r>
              <a:rPr lang="en-US" sz="2000" dirty="0">
                <a:cs typeface="Arial" charset="0"/>
              </a:rPr>
              <a:t> </a:t>
            </a:r>
            <a:r>
              <a:rPr lang="en-US" sz="2000" dirty="0" err="1">
                <a:cs typeface="Arial" charset="0"/>
              </a:rPr>
              <a:t>specializate</a:t>
            </a:r>
            <a:r>
              <a:rPr lang="en-US" sz="2000" dirty="0">
                <a:cs typeface="Arial" charset="0"/>
              </a:rPr>
              <a:t> </a:t>
            </a:r>
            <a:r>
              <a:rPr lang="en-US" sz="2000" dirty="0" err="1">
                <a:cs typeface="Arial" charset="0"/>
              </a:rPr>
              <a:t>pentru</a:t>
            </a:r>
            <a:r>
              <a:rPr lang="en-US" sz="2000" dirty="0">
                <a:cs typeface="Arial" charset="0"/>
              </a:rPr>
              <a:t> </a:t>
            </a:r>
            <a:r>
              <a:rPr lang="en-US" sz="2000" dirty="0" err="1">
                <a:cs typeface="Arial" charset="0"/>
              </a:rPr>
              <a:t>analizarea</a:t>
            </a:r>
            <a:r>
              <a:rPr lang="en-US" sz="2000" dirty="0">
                <a:cs typeface="Arial" charset="0"/>
              </a:rPr>
              <a:t>, </a:t>
            </a:r>
            <a:r>
              <a:rPr lang="en-US" sz="2000" dirty="0" err="1">
                <a:cs typeface="Arial" charset="0"/>
              </a:rPr>
              <a:t>manipularea</a:t>
            </a:r>
            <a:r>
              <a:rPr lang="en-US" sz="2000" dirty="0">
                <a:cs typeface="Arial" charset="0"/>
              </a:rPr>
              <a:t>, </a:t>
            </a:r>
            <a:r>
              <a:rPr lang="en-US" sz="2000" dirty="0" err="1">
                <a:cs typeface="Arial" charset="0"/>
              </a:rPr>
              <a:t>dozarea</a:t>
            </a:r>
            <a:r>
              <a:rPr lang="en-US" sz="2000" dirty="0">
                <a:cs typeface="Arial" charset="0"/>
              </a:rPr>
              <a:t>, </a:t>
            </a:r>
            <a:r>
              <a:rPr lang="en-US" sz="2000" dirty="0" err="1">
                <a:cs typeface="Arial" charset="0"/>
              </a:rPr>
              <a:t>alimentarea</a:t>
            </a:r>
            <a:r>
              <a:rPr lang="en-US" sz="2000" dirty="0">
                <a:cs typeface="Arial" charset="0"/>
              </a:rPr>
              <a:t> </a:t>
            </a:r>
            <a:r>
              <a:rPr lang="en-US" sz="2000" dirty="0" err="1">
                <a:cs typeface="Arial" charset="0"/>
              </a:rPr>
              <a:t>si</a:t>
            </a:r>
            <a:r>
              <a:rPr lang="en-US" sz="2000" dirty="0">
                <a:cs typeface="Arial" charset="0"/>
              </a:rPr>
              <a:t> </a:t>
            </a:r>
            <a:r>
              <a:rPr lang="en-US" sz="2000" dirty="0" err="1">
                <a:cs typeface="Arial" charset="0"/>
              </a:rPr>
              <a:t>procesarea</a:t>
            </a:r>
            <a:r>
              <a:rPr lang="en-US" sz="2000" dirty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deseurilor</a:t>
            </a:r>
            <a:endParaRPr lang="en-US" sz="2000" dirty="0" smtClean="0">
              <a:cs typeface="Arial" charset="0"/>
            </a:endParaRPr>
          </a:p>
          <a:p>
            <a:pPr lvl="2" algn="l" eaLnBrk="1" hangingPunct="1">
              <a:buClr>
                <a:srgbClr val="0070C0"/>
              </a:buClr>
              <a:buNone/>
            </a:pPr>
            <a:endParaRPr lang="en-US" sz="900" dirty="0" smtClean="0">
              <a:cs typeface="Arial" charset="0"/>
            </a:endParaRPr>
          </a:p>
          <a:p>
            <a:pPr marL="742950" lvl="1" indent="-285750" eaLnBrk="1" hangingPunct="1">
              <a:buNone/>
            </a:pPr>
            <a:endParaRPr lang="en-US" sz="700" dirty="0">
              <a:cs typeface="Arial" charset="0"/>
            </a:endParaRPr>
          </a:p>
          <a:p>
            <a:pPr marL="742950" lvl="1" indent="-285750" eaLnBrk="1" hangingPunct="1">
              <a:buNone/>
            </a:pPr>
            <a:endParaRPr lang="en-US" sz="800" dirty="0">
              <a:solidFill>
                <a:schemeClr val="accent1"/>
              </a:solidFill>
              <a:cs typeface="Arial" charset="0"/>
            </a:endParaRPr>
          </a:p>
          <a:p>
            <a:pPr marL="342900" indent="-342900" algn="just" eaLnBrk="1" hangingPunct="1">
              <a:buNone/>
            </a:pPr>
            <a:endParaRPr lang="en-US" sz="800" dirty="0">
              <a:cs typeface="Arial" charset="0"/>
            </a:endParaRPr>
          </a:p>
        </p:txBody>
      </p:sp>
      <p:pic>
        <p:nvPicPr>
          <p:cNvPr id="4098" name="Picture 2" descr="C:\Users\Office\Desktop\web_fieni_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4202511"/>
            <a:ext cx="5029201" cy="224155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16086873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25" y="1681164"/>
            <a:ext cx="2498725" cy="1900236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</p:pic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301625" y="1014413"/>
            <a:ext cx="2498725" cy="66675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buClrTx/>
              <a:buSzTx/>
              <a:buFontTx/>
              <a:buNone/>
            </a:pPr>
            <a:r>
              <a:rPr lang="en-US" sz="1800" dirty="0" err="1">
                <a:solidFill>
                  <a:schemeClr val="accent2"/>
                </a:solidFill>
                <a:cs typeface="Arial" charset="0"/>
              </a:rPr>
              <a:t>Deseuri</a:t>
            </a:r>
            <a:r>
              <a:rPr lang="en-US" sz="1800" dirty="0">
                <a:solidFill>
                  <a:schemeClr val="accent2"/>
                </a:solidFill>
                <a:cs typeface="Arial" charset="0"/>
              </a:rPr>
              <a:t> </a:t>
            </a:r>
            <a:r>
              <a:rPr lang="en-US" sz="1800" dirty="0" err="1">
                <a:solidFill>
                  <a:schemeClr val="accent2"/>
                </a:solidFill>
                <a:cs typeface="Arial" charset="0"/>
              </a:rPr>
              <a:t>Menajere</a:t>
            </a:r>
            <a:r>
              <a:rPr lang="en-US" sz="1800" dirty="0">
                <a:solidFill>
                  <a:schemeClr val="accent2"/>
                </a:solidFill>
                <a:cs typeface="Arial" charset="0"/>
              </a:rPr>
              <a:t> </a:t>
            </a:r>
            <a:r>
              <a:rPr lang="en-US" sz="1800" dirty="0" err="1">
                <a:solidFill>
                  <a:schemeClr val="accent2"/>
                </a:solidFill>
                <a:cs typeface="Arial" charset="0"/>
              </a:rPr>
              <a:t>Sortate</a:t>
            </a:r>
            <a:endParaRPr lang="ro-RO" sz="1800" dirty="0">
              <a:solidFill>
                <a:schemeClr val="accent2"/>
              </a:solidFill>
              <a:cs typeface="Arial" charset="0"/>
            </a:endParaRPr>
          </a:p>
        </p:txBody>
      </p:sp>
      <p:grpSp>
        <p:nvGrpSpPr>
          <p:cNvPr id="8196" name="Group 5"/>
          <p:cNvGrpSpPr>
            <a:grpSpLocks/>
          </p:cNvGrpSpPr>
          <p:nvPr/>
        </p:nvGrpSpPr>
        <p:grpSpPr bwMode="auto">
          <a:xfrm>
            <a:off x="2855913" y="1044574"/>
            <a:ext cx="2057400" cy="2536824"/>
            <a:chOff x="2112" y="864"/>
            <a:chExt cx="1536" cy="1385"/>
          </a:xfrm>
        </p:grpSpPr>
        <p:pic>
          <p:nvPicPr>
            <p:cNvPr id="8209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12" y="864"/>
              <a:ext cx="1536" cy="1385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</p:spPr>
        </p:pic>
        <p:sp>
          <p:nvSpPr>
            <p:cNvPr id="8210" name="Text Box 7"/>
            <p:cNvSpPr txBox="1">
              <a:spLocks noChangeArrowheads="1"/>
            </p:cNvSpPr>
            <p:nvPr/>
          </p:nvSpPr>
          <p:spPr bwMode="auto">
            <a:xfrm>
              <a:off x="2112" y="864"/>
              <a:ext cx="1536" cy="18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buClrTx/>
                <a:buSzTx/>
                <a:buFontTx/>
                <a:buNone/>
              </a:pPr>
              <a:r>
                <a:rPr lang="ro-RO" sz="1600" dirty="0" err="1">
                  <a:solidFill>
                    <a:schemeClr val="accent2"/>
                  </a:solidFill>
                  <a:cs typeface="Arial" charset="0"/>
                </a:rPr>
                <a:t>Hartie</a:t>
              </a:r>
              <a:r>
                <a:rPr lang="en-US" sz="1600" dirty="0">
                  <a:solidFill>
                    <a:schemeClr val="accent2"/>
                  </a:solidFill>
                  <a:cs typeface="Arial" charset="0"/>
                </a:rPr>
                <a:t> </a:t>
              </a:r>
              <a:r>
                <a:rPr lang="en-US" sz="1600" dirty="0" err="1">
                  <a:solidFill>
                    <a:schemeClr val="accent2"/>
                  </a:solidFill>
                  <a:cs typeface="Arial" charset="0"/>
                </a:rPr>
                <a:t>si</a:t>
              </a:r>
              <a:r>
                <a:rPr lang="en-US" sz="1600" dirty="0">
                  <a:solidFill>
                    <a:schemeClr val="accent2"/>
                  </a:solidFill>
                  <a:cs typeface="Arial" charset="0"/>
                </a:rPr>
                <a:t> carton</a:t>
              </a:r>
              <a:endParaRPr lang="ro-RO" sz="1600" dirty="0">
                <a:solidFill>
                  <a:schemeClr val="accent2"/>
                </a:solidFill>
                <a:cs typeface="Arial" charset="0"/>
              </a:endParaRPr>
            </a:p>
          </p:txBody>
        </p:sp>
      </p:grpSp>
      <p:sp>
        <p:nvSpPr>
          <p:cNvPr id="8197" name="Rectangle 11"/>
          <p:cNvSpPr>
            <a:spLocks noChangeArrowheads="1"/>
          </p:cNvSpPr>
          <p:nvPr/>
        </p:nvSpPr>
        <p:spPr bwMode="auto">
          <a:xfrm>
            <a:off x="457200" y="76200"/>
            <a:ext cx="9296400" cy="833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800"/>
              <a:t>Exemple deseuri co-procesabile in fabricile de ciment</a:t>
            </a:r>
          </a:p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Nota: “deseuri valorificabile </a:t>
            </a:r>
            <a:r>
              <a:rPr lang="ro-RO" sz="2000"/>
              <a:t>care nu se </a:t>
            </a:r>
            <a:r>
              <a:rPr lang="en-US" sz="2000"/>
              <a:t>preteaza </a:t>
            </a:r>
            <a:r>
              <a:rPr lang="ro-RO" sz="2000"/>
              <a:t>recicla</a:t>
            </a:r>
            <a:r>
              <a:rPr lang="en-US" sz="2000"/>
              <a:t>rii ” </a:t>
            </a:r>
          </a:p>
        </p:txBody>
      </p:sp>
      <p:pic>
        <p:nvPicPr>
          <p:cNvPr id="8198" name="Picture 13" descr="MVC-017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61001" y="3603811"/>
            <a:ext cx="3759199" cy="262255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8199" name="Text Box 14"/>
          <p:cNvSpPr txBox="1">
            <a:spLocks noChangeArrowheads="1"/>
          </p:cNvSpPr>
          <p:nvPr/>
        </p:nvSpPr>
        <p:spPr bwMode="auto">
          <a:xfrm>
            <a:off x="6018213" y="2638425"/>
            <a:ext cx="2590800" cy="3333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GB" sz="1400">
                <a:solidFill>
                  <a:schemeClr val="accent2"/>
                </a:solidFill>
              </a:rPr>
              <a:t>Anvelope uzate</a:t>
            </a:r>
            <a:endParaRPr lang="en-US" sz="1400">
              <a:solidFill>
                <a:schemeClr val="accent2"/>
              </a:solidFill>
            </a:endParaRPr>
          </a:p>
        </p:txBody>
      </p:sp>
      <p:pic>
        <p:nvPicPr>
          <p:cNvPr id="8200" name="Picture 4" descr="suceava 2"/>
          <p:cNvPicPr>
            <a:picLocks noChangeAspect="1" noChangeArrowheads="1"/>
          </p:cNvPicPr>
          <p:nvPr/>
        </p:nvPicPr>
        <p:blipFill>
          <a:blip r:embed="rId5" cstate="print">
            <a:lum contrast="18000"/>
          </a:blip>
          <a:srcRect/>
          <a:stretch>
            <a:fillRect/>
          </a:stretch>
        </p:blipFill>
        <p:spPr bwMode="auto">
          <a:xfrm>
            <a:off x="4941888" y="1417637"/>
            <a:ext cx="2209800" cy="2163761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pic>
      <p:grpSp>
        <p:nvGrpSpPr>
          <p:cNvPr id="8201" name="Group 18"/>
          <p:cNvGrpSpPr>
            <a:grpSpLocks/>
          </p:cNvGrpSpPr>
          <p:nvPr/>
        </p:nvGrpSpPr>
        <p:grpSpPr bwMode="auto">
          <a:xfrm>
            <a:off x="7151688" y="1020762"/>
            <a:ext cx="2601912" cy="2560637"/>
            <a:chOff x="144" y="2400"/>
            <a:chExt cx="1680" cy="1359"/>
          </a:xfrm>
        </p:grpSpPr>
        <p:sp>
          <p:nvSpPr>
            <p:cNvPr id="8207" name="Text Box 19"/>
            <p:cNvSpPr txBox="1">
              <a:spLocks noChangeArrowheads="1"/>
            </p:cNvSpPr>
            <p:nvPr/>
          </p:nvSpPr>
          <p:spPr bwMode="auto">
            <a:xfrm>
              <a:off x="144" y="2400"/>
              <a:ext cx="1680" cy="1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buClrTx/>
                <a:buSzTx/>
                <a:buFontTx/>
                <a:buNone/>
              </a:pPr>
              <a:r>
                <a:rPr lang="ro-RO" sz="1600" dirty="0" err="1">
                  <a:solidFill>
                    <a:schemeClr val="accent2"/>
                  </a:solidFill>
                  <a:cs typeface="Arial" charset="0"/>
                </a:rPr>
                <a:t>Deseuri</a:t>
              </a:r>
              <a:r>
                <a:rPr lang="ro-RO" sz="1600" dirty="0">
                  <a:solidFill>
                    <a:schemeClr val="accent2"/>
                  </a:solidFill>
                  <a:cs typeface="Arial" charset="0"/>
                </a:rPr>
                <a:t> de lemn</a:t>
              </a:r>
            </a:p>
          </p:txBody>
        </p:sp>
        <p:pic>
          <p:nvPicPr>
            <p:cNvPr id="8208" name="Picture 2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4" y="2640"/>
              <a:ext cx="1680" cy="1119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</p:spPr>
        </p:pic>
      </p:grpSp>
      <p:sp>
        <p:nvSpPr>
          <p:cNvPr id="8203" name="Text Box 16"/>
          <p:cNvSpPr txBox="1">
            <a:spLocks noChangeArrowheads="1"/>
          </p:cNvSpPr>
          <p:nvPr/>
        </p:nvSpPr>
        <p:spPr bwMode="auto">
          <a:xfrm>
            <a:off x="4913313" y="1020763"/>
            <a:ext cx="2209800" cy="41242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buClrTx/>
              <a:buSzTx/>
              <a:buFontTx/>
              <a:buNone/>
            </a:pPr>
            <a:r>
              <a:rPr lang="en-US" sz="1600" dirty="0">
                <a:solidFill>
                  <a:schemeClr val="accent2"/>
                </a:solidFill>
                <a:cs typeface="Arial" charset="0"/>
              </a:rPr>
              <a:t>Plastic</a:t>
            </a:r>
            <a:endParaRPr lang="ro-RO" sz="1600" dirty="0">
              <a:solidFill>
                <a:schemeClr val="accent2"/>
              </a:solidFill>
              <a:cs typeface="Arial" charset="0"/>
            </a:endParaRPr>
          </a:p>
        </p:txBody>
      </p:sp>
      <p:pic>
        <p:nvPicPr>
          <p:cNvPr id="8204" name="Picture 24"/>
          <p:cNvPicPr>
            <a:picLocks noChangeAspect="1" noChangeArrowheads="1"/>
          </p:cNvPicPr>
          <p:nvPr/>
        </p:nvPicPr>
        <p:blipFill>
          <a:blip r:embed="rId7" cstate="print">
            <a:lum bright="12000" contrast="24000"/>
          </a:blip>
          <a:srcRect/>
          <a:stretch>
            <a:fillRect/>
          </a:stretch>
        </p:blipFill>
        <p:spPr bwMode="auto">
          <a:xfrm>
            <a:off x="1143000" y="3603812"/>
            <a:ext cx="3896664" cy="2622550"/>
          </a:xfrm>
          <a:prstGeom prst="rect">
            <a:avLst/>
          </a:prstGeom>
          <a:noFill/>
          <a:ln w="28575" algn="ctr">
            <a:solidFill>
              <a:srgbClr val="003399"/>
            </a:solidFill>
            <a:miter lim="800000"/>
            <a:headEnd/>
            <a:tailEnd/>
          </a:ln>
          <a:effectLst/>
        </p:spPr>
      </p:pic>
      <p:sp>
        <p:nvSpPr>
          <p:cNvPr id="8205" name="Text Box 10"/>
          <p:cNvSpPr txBox="1">
            <a:spLocks noChangeArrowheads="1"/>
          </p:cNvSpPr>
          <p:nvPr/>
        </p:nvSpPr>
        <p:spPr bwMode="auto">
          <a:xfrm>
            <a:off x="1143000" y="5918386"/>
            <a:ext cx="2362200" cy="307777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ClrTx/>
              <a:buSzTx/>
              <a:buFontTx/>
              <a:buNone/>
            </a:pP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Deseuri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 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petroliere</a:t>
            </a:r>
            <a:endParaRPr lang="ro-RO" sz="1400" dirty="0">
              <a:solidFill>
                <a:schemeClr val="accent2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8206" name="Text Box 10"/>
          <p:cNvSpPr txBox="1">
            <a:spLocks noChangeArrowheads="1"/>
          </p:cNvSpPr>
          <p:nvPr/>
        </p:nvSpPr>
        <p:spPr bwMode="auto">
          <a:xfrm>
            <a:off x="5461001" y="5929498"/>
            <a:ext cx="2581275" cy="307975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ClrTx/>
              <a:buSzTx/>
              <a:buFontTx/>
              <a:buNone/>
            </a:pP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Anvelope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 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uzate</a:t>
            </a:r>
            <a:endParaRPr lang="ro-RO" sz="1400" dirty="0">
              <a:solidFill>
                <a:schemeClr val="accent2">
                  <a:lumMod val="75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6383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Text Box 21"/>
          <p:cNvSpPr txBox="1">
            <a:spLocks noChangeArrowheads="1"/>
          </p:cNvSpPr>
          <p:nvPr/>
        </p:nvSpPr>
        <p:spPr bwMode="auto">
          <a:xfrm>
            <a:off x="407917" y="1083092"/>
            <a:ext cx="5167727" cy="2710615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lvl="1">
              <a:buFont typeface="Wingdings" pitchFamily="2" charset="2"/>
              <a:buNone/>
            </a:pPr>
            <a:r>
              <a:rPr lang="it-IT" sz="2000" dirty="0" smtClean="0"/>
              <a:t>Cantitatea </a:t>
            </a:r>
            <a:r>
              <a:rPr lang="it-IT" sz="2000" dirty="0"/>
              <a:t>de deseuri industriale si municipale co-procesate in industria </a:t>
            </a:r>
            <a:r>
              <a:rPr lang="it-IT" sz="2000" dirty="0" smtClean="0"/>
              <a:t>cimentului din Romania in </a:t>
            </a:r>
            <a:r>
              <a:rPr lang="it-IT" sz="2000" dirty="0"/>
              <a:t>perioada </a:t>
            </a:r>
            <a:r>
              <a:rPr lang="it-IT" sz="2000" dirty="0" smtClean="0"/>
              <a:t>2004-2013 </a:t>
            </a:r>
            <a:r>
              <a:rPr lang="it-IT" sz="2000" dirty="0"/>
              <a:t>este de aproximativ </a:t>
            </a:r>
            <a:r>
              <a:rPr lang="it-IT" sz="2000" dirty="0" smtClean="0">
                <a:solidFill>
                  <a:schemeClr val="accent2"/>
                </a:solidFill>
              </a:rPr>
              <a:t>1.500.000 </a:t>
            </a:r>
            <a:r>
              <a:rPr lang="it-IT" sz="2000" dirty="0">
                <a:solidFill>
                  <a:schemeClr val="accent2"/>
                </a:solidFill>
              </a:rPr>
              <a:t>tone</a:t>
            </a:r>
            <a:r>
              <a:rPr lang="it-IT" sz="2000" dirty="0"/>
              <a:t>, </a:t>
            </a:r>
            <a:endParaRPr lang="it-IT" sz="2000" dirty="0" smtClean="0"/>
          </a:p>
          <a:p>
            <a:pPr lvl="1">
              <a:buNone/>
            </a:pPr>
            <a:r>
              <a:rPr lang="it-IT" sz="2000" dirty="0" smtClean="0"/>
              <a:t>.....echivalentul deseurilor </a:t>
            </a:r>
            <a:r>
              <a:rPr lang="it-IT" sz="2000" dirty="0"/>
              <a:t>municipale </a:t>
            </a:r>
            <a:r>
              <a:rPr lang="it-IT" sz="2000" dirty="0" smtClean="0"/>
              <a:t>generate </a:t>
            </a:r>
            <a:r>
              <a:rPr lang="it-IT" sz="2000" dirty="0">
                <a:solidFill>
                  <a:schemeClr val="accent2"/>
                </a:solidFill>
              </a:rPr>
              <a:t>intr-un </a:t>
            </a:r>
            <a:r>
              <a:rPr lang="it-IT" sz="2000" dirty="0" smtClean="0">
                <a:solidFill>
                  <a:schemeClr val="accent2"/>
                </a:solidFill>
              </a:rPr>
              <a:t>an de 18 </a:t>
            </a:r>
            <a:r>
              <a:rPr lang="it-IT" sz="2000" dirty="0">
                <a:solidFill>
                  <a:schemeClr val="accent2"/>
                </a:solidFill>
              </a:rPr>
              <a:t>orase </a:t>
            </a:r>
            <a:r>
              <a:rPr lang="it-IT" sz="2000" dirty="0" smtClean="0">
                <a:solidFill>
                  <a:schemeClr val="accent2"/>
                </a:solidFill>
              </a:rPr>
              <a:t>cu </a:t>
            </a:r>
            <a:r>
              <a:rPr lang="it-IT" sz="2000" dirty="0">
                <a:solidFill>
                  <a:schemeClr val="accent2"/>
                </a:solidFill>
              </a:rPr>
              <a:t>peste 250.000 </a:t>
            </a:r>
            <a:r>
              <a:rPr lang="it-IT" sz="2000" dirty="0" smtClean="0">
                <a:solidFill>
                  <a:schemeClr val="accent2"/>
                </a:solidFill>
              </a:rPr>
              <a:t>locuitori</a:t>
            </a:r>
            <a:endParaRPr lang="ro-RO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34225" y="1083092"/>
            <a:ext cx="2590800" cy="193899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/>
              <a:t>S-au </a:t>
            </a:r>
            <a:r>
              <a:rPr lang="en-US" sz="2000" dirty="0" err="1" smtClean="0"/>
              <a:t>salvat</a:t>
            </a:r>
            <a:r>
              <a:rPr lang="en-US" sz="2000" dirty="0" smtClean="0"/>
              <a:t> </a:t>
            </a:r>
            <a:r>
              <a:rPr lang="en-US" sz="2000" dirty="0" err="1" smtClean="0"/>
              <a:t>aproximativ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accent2"/>
                </a:solidFill>
              </a:rPr>
              <a:t>900.000 tone de </a:t>
            </a:r>
            <a:r>
              <a:rPr lang="en-US" sz="2000" dirty="0" err="1" smtClean="0"/>
              <a:t>combustibili</a:t>
            </a:r>
            <a:r>
              <a:rPr lang="en-US" sz="2000" dirty="0" smtClean="0"/>
              <a:t> </a:t>
            </a:r>
            <a:r>
              <a:rPr lang="en-US" sz="2000" dirty="0" err="1" smtClean="0"/>
              <a:t>fosili</a:t>
            </a:r>
            <a:r>
              <a:rPr lang="en-US" sz="2000" dirty="0" smtClean="0"/>
              <a:t> </a:t>
            </a:r>
            <a:r>
              <a:rPr lang="en-US" sz="2000" dirty="0" err="1" smtClean="0"/>
              <a:t>si</a:t>
            </a:r>
            <a:r>
              <a:rPr lang="en-US" sz="2000" dirty="0" smtClean="0"/>
              <a:t> tot </a:t>
            </a:r>
            <a:r>
              <a:rPr lang="en-US" sz="2000" dirty="0" err="1" smtClean="0"/>
              <a:t>atatea</a:t>
            </a:r>
            <a:r>
              <a:rPr lang="en-US" sz="2000" dirty="0" smtClean="0"/>
              <a:t> tone de CO2</a:t>
            </a:r>
            <a:endParaRPr lang="ro-RO" sz="2000" dirty="0"/>
          </a:p>
        </p:txBody>
      </p:sp>
      <p:sp>
        <p:nvSpPr>
          <p:cNvPr id="5" name="Right Arrow 4"/>
          <p:cNvSpPr/>
          <p:nvPr/>
        </p:nvSpPr>
        <p:spPr bwMode="auto">
          <a:xfrm>
            <a:off x="5895975" y="2286000"/>
            <a:ext cx="685800" cy="457200"/>
          </a:xfrm>
          <a:prstGeom prst="rightArrow">
            <a:avLst/>
          </a:prstGeom>
          <a:solidFill>
            <a:schemeClr val="accent2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§"/>
              <a:tabLst/>
            </a:pPr>
            <a:endParaRPr kumimoji="0" lang="ro-RO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 descr="http://www.valealuimihai.ro/img/news/szelektiv_wm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72130"/>
            <a:ext cx="1981201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400" y="5041483"/>
            <a:ext cx="8382000" cy="101566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err="1" smtClean="0"/>
              <a:t>Cantitatile</a:t>
            </a:r>
            <a:r>
              <a:rPr lang="en-US" sz="2000" dirty="0" smtClean="0"/>
              <a:t> de </a:t>
            </a:r>
            <a:r>
              <a:rPr lang="en-US" sz="2000" dirty="0" err="1" smtClean="0"/>
              <a:t>cenusa</a:t>
            </a:r>
            <a:r>
              <a:rPr lang="en-US" sz="2000" dirty="0" smtClean="0"/>
              <a:t> de </a:t>
            </a:r>
            <a:r>
              <a:rPr lang="en-US" sz="2000" dirty="0" err="1" smtClean="0"/>
              <a:t>termocenta</a:t>
            </a:r>
            <a:r>
              <a:rPr lang="en-US" sz="2000" dirty="0" smtClean="0"/>
              <a:t>, </a:t>
            </a:r>
            <a:r>
              <a:rPr lang="en-US" sz="2000" dirty="0" err="1" smtClean="0"/>
              <a:t>zgura</a:t>
            </a:r>
            <a:r>
              <a:rPr lang="en-US" sz="2000" dirty="0" smtClean="0"/>
              <a:t>, </a:t>
            </a:r>
            <a:r>
              <a:rPr lang="en-US" sz="2000" dirty="0" err="1" smtClean="0"/>
              <a:t>etc</a:t>
            </a:r>
            <a:r>
              <a:rPr lang="en-US" sz="2000" dirty="0" smtClean="0"/>
              <a:t> </a:t>
            </a:r>
            <a:r>
              <a:rPr lang="en-US" sz="2000" dirty="0" err="1" smtClean="0"/>
              <a:t>valorificate</a:t>
            </a:r>
            <a:r>
              <a:rPr lang="en-US" sz="2000" dirty="0" smtClean="0"/>
              <a:t> material in </a:t>
            </a:r>
            <a:r>
              <a:rPr lang="en-US" sz="2000" dirty="0" err="1" smtClean="0"/>
              <a:t>industria</a:t>
            </a:r>
            <a:r>
              <a:rPr lang="en-US" sz="2000" dirty="0" smtClean="0"/>
              <a:t> </a:t>
            </a:r>
            <a:r>
              <a:rPr lang="en-US" sz="2000" dirty="0" err="1" smtClean="0"/>
              <a:t>cimentului</a:t>
            </a:r>
            <a:r>
              <a:rPr lang="en-US" sz="2000" dirty="0" smtClean="0"/>
              <a:t> au </a:t>
            </a:r>
            <a:r>
              <a:rPr lang="en-US" sz="2000" dirty="0" err="1" smtClean="0"/>
              <a:t>substituit</a:t>
            </a:r>
            <a:r>
              <a:rPr lang="en-US" sz="2000" dirty="0" smtClean="0"/>
              <a:t>  </a:t>
            </a:r>
            <a:r>
              <a:rPr lang="en-US" sz="2000" dirty="0" err="1" smtClean="0"/>
              <a:t>zeci</a:t>
            </a:r>
            <a:r>
              <a:rPr lang="en-US" sz="2000" dirty="0" smtClean="0"/>
              <a:t> de </a:t>
            </a:r>
            <a:r>
              <a:rPr lang="en-US" sz="2000" dirty="0" err="1" smtClean="0"/>
              <a:t>milioane</a:t>
            </a:r>
            <a:r>
              <a:rPr lang="en-US" sz="2000" dirty="0" smtClean="0"/>
              <a:t> de tone de </a:t>
            </a:r>
            <a:r>
              <a:rPr lang="en-US" sz="2000" dirty="0" err="1" smtClean="0"/>
              <a:t>materii</a:t>
            </a:r>
            <a:r>
              <a:rPr lang="en-US" sz="2000" dirty="0" smtClean="0"/>
              <a:t> prime</a:t>
            </a:r>
            <a:endParaRPr lang="ro-RO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26967" y="381000"/>
            <a:ext cx="9298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2800" dirty="0" err="1" smtClean="0"/>
              <a:t>Rezultate</a:t>
            </a:r>
            <a:r>
              <a:rPr lang="en-US" sz="2800" dirty="0" smtClean="0"/>
              <a:t> co-</a:t>
            </a:r>
            <a:r>
              <a:rPr lang="en-US" sz="2800" dirty="0" err="1" smtClean="0"/>
              <a:t>procesare</a:t>
            </a:r>
            <a:r>
              <a:rPr lang="en-US" sz="2800" dirty="0" smtClean="0"/>
              <a:t> </a:t>
            </a:r>
            <a:r>
              <a:rPr lang="en-US" sz="2800" dirty="0" smtClean="0">
                <a:hlinkClick r:id="rId5" action="ppaction://hlinkfile"/>
              </a:rPr>
              <a:t>CIROM-co-</a:t>
            </a:r>
            <a:r>
              <a:rPr lang="en-US" sz="2800" dirty="0" err="1" smtClean="0">
                <a:hlinkClick r:id="rId5" action="ppaction://hlinkfile"/>
              </a:rPr>
              <a:t>procesare</a:t>
            </a:r>
            <a:r>
              <a:rPr lang="en-US" sz="2800" dirty="0" smtClean="0">
                <a:hlinkClick r:id="rId5" action="ppaction://hlinkfile"/>
              </a:rPr>
              <a:t> RO.wmv</a:t>
            </a:r>
            <a:endParaRPr lang="ro-RO" sz="2800" dirty="0"/>
          </a:p>
        </p:txBody>
      </p:sp>
    </p:spTree>
    <p:extLst>
      <p:ext uri="{BB962C8B-B14F-4D97-AF65-F5344CB8AC3E}">
        <p14:creationId xmlns:p14="http://schemas.microsoft.com/office/powerpoint/2010/main" val="24477309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9220200" cy="500063"/>
          </a:xfrm>
        </p:spPr>
        <p:txBody>
          <a:bodyPr/>
          <a:lstStyle/>
          <a:p>
            <a:r>
              <a:rPr lang="en-US" b="1" dirty="0" err="1" smtClean="0"/>
              <a:t>Propuneri</a:t>
            </a:r>
            <a:r>
              <a:rPr lang="en-US" b="1" dirty="0" smtClean="0"/>
              <a:t> CIROM</a:t>
            </a:r>
            <a:endParaRPr lang="ro-R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9220200" cy="51816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 dirty="0" err="1" smtClean="0"/>
              <a:t>Provocari</a:t>
            </a:r>
            <a:r>
              <a:rPr lang="en-US" b="1" dirty="0" smtClean="0"/>
              <a:t> ale </a:t>
            </a:r>
            <a:r>
              <a:rPr lang="en-US" b="1" dirty="0" err="1" smtClean="0"/>
              <a:t>implementarii</a:t>
            </a:r>
            <a:r>
              <a:rPr lang="en-US" b="1" dirty="0" smtClean="0"/>
              <a:t>  IED</a:t>
            </a:r>
            <a:endParaRPr lang="en-US" sz="2000" b="1" dirty="0" smtClean="0"/>
          </a:p>
          <a:p>
            <a:pPr lvl="1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000" b="1" dirty="0" smtClean="0"/>
              <a:t>Know how </a:t>
            </a:r>
            <a:r>
              <a:rPr lang="en-US" sz="2000" b="1" dirty="0" err="1" smtClean="0"/>
              <a:t>tehnic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legislativ</a:t>
            </a:r>
            <a:endParaRPr lang="en-US" sz="2000" b="1" dirty="0" smtClean="0"/>
          </a:p>
          <a:p>
            <a:pPr lvl="1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Costuri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de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investitii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si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de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operare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Infrastructura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nationala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insuficient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dezvoltata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in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ceea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ce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priveste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managementul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deseurilor</a:t>
            </a:r>
            <a:endParaRPr lang="en-US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buFont typeface="Wingdings" pitchFamily="2" charset="2"/>
              <a:buChar char="Ø"/>
            </a:pPr>
            <a:endParaRPr lang="en-US" sz="1800" b="1" dirty="0" smtClean="0"/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en-US" b="1" dirty="0" err="1"/>
              <a:t>Abordare</a:t>
            </a:r>
            <a:r>
              <a:rPr lang="en-US" b="1" dirty="0"/>
              <a:t> </a:t>
            </a:r>
            <a:r>
              <a:rPr lang="en-US" b="1" dirty="0" err="1"/>
              <a:t>unitara</a:t>
            </a:r>
            <a:r>
              <a:rPr lang="en-US" b="1" dirty="0"/>
              <a:t> la </a:t>
            </a:r>
            <a:r>
              <a:rPr lang="en-US" b="1" dirty="0" err="1"/>
              <a:t>nivel</a:t>
            </a:r>
            <a:r>
              <a:rPr lang="en-US" b="1" dirty="0"/>
              <a:t> </a:t>
            </a:r>
            <a:r>
              <a:rPr lang="en-US" b="1" dirty="0" smtClean="0"/>
              <a:t>national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000" b="1" dirty="0" smtClean="0"/>
              <a:t>Training / </a:t>
            </a:r>
            <a:r>
              <a:rPr lang="en-US" sz="2000" b="1" dirty="0" err="1" smtClean="0"/>
              <a:t>Eveniment</a:t>
            </a:r>
            <a:r>
              <a:rPr lang="en-US" sz="2000" b="1" dirty="0" smtClean="0"/>
              <a:t> /</a:t>
            </a:r>
            <a:r>
              <a:rPr lang="en-US" sz="2000" b="1" dirty="0" err="1" smtClean="0"/>
              <a:t>conferinte</a:t>
            </a:r>
            <a:endParaRPr lang="en-US" sz="2000" b="1" dirty="0" smtClean="0"/>
          </a:p>
          <a:p>
            <a:pPr lvl="1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000" b="1" dirty="0" err="1" smtClean="0"/>
              <a:t>Elaborare</a:t>
            </a:r>
            <a:r>
              <a:rPr lang="en-US" sz="2000" b="1" dirty="0" smtClean="0"/>
              <a:t>  </a:t>
            </a:r>
            <a:r>
              <a:rPr lang="en-US" sz="2000" b="1" dirty="0" err="1"/>
              <a:t>Norme</a:t>
            </a:r>
            <a:r>
              <a:rPr lang="en-US" sz="2000" b="1" dirty="0"/>
              <a:t> </a:t>
            </a:r>
            <a:r>
              <a:rPr lang="en-US" sz="2000" b="1" dirty="0" err="1"/>
              <a:t>metodologice</a:t>
            </a:r>
            <a:r>
              <a:rPr lang="en-US" sz="2000" b="1" dirty="0"/>
              <a:t> de </a:t>
            </a:r>
            <a:r>
              <a:rPr lang="en-US" sz="2000" b="1" dirty="0" err="1"/>
              <a:t>autorizare</a:t>
            </a:r>
            <a:r>
              <a:rPr lang="en-US" sz="2000" b="1" dirty="0"/>
              <a:t> IED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000" b="1" dirty="0" err="1" smtClean="0"/>
              <a:t>Ghiduri</a:t>
            </a:r>
            <a:r>
              <a:rPr lang="en-US" sz="2000" b="1" dirty="0" smtClean="0"/>
              <a:t> </a:t>
            </a:r>
            <a:r>
              <a:rPr lang="en-US" sz="2000" b="1" dirty="0"/>
              <a:t>de </a:t>
            </a:r>
            <a:r>
              <a:rPr lang="en-US" sz="2000" b="1" dirty="0" err="1"/>
              <a:t>implementare</a:t>
            </a:r>
            <a:r>
              <a:rPr lang="en-US" sz="2000" b="1" dirty="0"/>
              <a:t> ale IED in </a:t>
            </a:r>
            <a:r>
              <a:rPr lang="en-US" sz="2000" b="1" dirty="0" err="1"/>
              <a:t>colaborare</a:t>
            </a:r>
            <a:r>
              <a:rPr lang="en-US" sz="2000" b="1" dirty="0"/>
              <a:t> cu </a:t>
            </a:r>
            <a:r>
              <a:rPr lang="en-US" sz="2000" b="1" dirty="0" err="1"/>
              <a:t>sectoarele</a:t>
            </a:r>
            <a:r>
              <a:rPr lang="en-US" sz="2000" b="1" dirty="0"/>
              <a:t> </a:t>
            </a:r>
            <a:r>
              <a:rPr lang="en-US" sz="2000" b="1" dirty="0" err="1"/>
              <a:t>industriale</a:t>
            </a:r>
            <a:endParaRPr lang="en-US" sz="2000" b="1" dirty="0"/>
          </a:p>
          <a:p>
            <a:pPr>
              <a:buFont typeface="Wingdings" pitchFamily="2" charset="2"/>
              <a:buChar char="Ø"/>
            </a:pPr>
            <a:endParaRPr lang="ro-RO" sz="2000" b="1" dirty="0"/>
          </a:p>
        </p:txBody>
      </p:sp>
    </p:spTree>
    <p:extLst>
      <p:ext uri="{BB962C8B-B14F-4D97-AF65-F5344CB8AC3E}">
        <p14:creationId xmlns:p14="http://schemas.microsoft.com/office/powerpoint/2010/main" val="10773886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839200" cy="500063"/>
          </a:xfrm>
        </p:spPr>
        <p:txBody>
          <a:bodyPr/>
          <a:lstStyle/>
          <a:p>
            <a:r>
              <a:rPr lang="en-US" b="1" dirty="0" err="1" smtClean="0"/>
              <a:t>Aliniere</a:t>
            </a:r>
            <a:r>
              <a:rPr lang="en-US" b="1" dirty="0" smtClean="0"/>
              <a:t> </a:t>
            </a:r>
            <a:r>
              <a:rPr lang="en-US" b="1" dirty="0" err="1" smtClean="0"/>
              <a:t>cerinte</a:t>
            </a:r>
            <a:r>
              <a:rPr lang="en-US" b="1" dirty="0" smtClean="0"/>
              <a:t> legislative IED + </a:t>
            </a:r>
            <a:r>
              <a:rPr lang="en-US" b="1" dirty="0" err="1" smtClean="0"/>
              <a:t>Legea</a:t>
            </a:r>
            <a:r>
              <a:rPr lang="en-US" b="1" dirty="0" smtClean="0"/>
              <a:t> </a:t>
            </a:r>
            <a:r>
              <a:rPr lang="en-US" b="1" dirty="0" err="1" smtClean="0"/>
              <a:t>deseurilor</a:t>
            </a:r>
            <a:endParaRPr lang="ro-R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9372600" cy="5257800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b="1" dirty="0" err="1" smtClean="0"/>
              <a:t>Introducerea</a:t>
            </a:r>
            <a:r>
              <a:rPr lang="en-US" b="1" dirty="0" smtClean="0"/>
              <a:t> in </a:t>
            </a:r>
            <a:r>
              <a:rPr lang="en-US" b="1" dirty="0" err="1" smtClean="0"/>
              <a:t>autorizatiile</a:t>
            </a:r>
            <a:r>
              <a:rPr lang="en-US" b="1" dirty="0" smtClean="0"/>
              <a:t> integrate de </a:t>
            </a:r>
            <a:r>
              <a:rPr lang="en-US" b="1" dirty="0" err="1" smtClean="0"/>
              <a:t>mediu</a:t>
            </a:r>
            <a:r>
              <a:rPr lang="en-US" b="1" dirty="0" smtClean="0"/>
              <a:t> in </a:t>
            </a:r>
            <a:r>
              <a:rPr lang="en-US" b="1" dirty="0" err="1" smtClean="0"/>
              <a:t>momentul</a:t>
            </a:r>
            <a:r>
              <a:rPr lang="en-US" b="1" dirty="0" smtClean="0"/>
              <a:t> </a:t>
            </a:r>
            <a:r>
              <a:rPr lang="en-US" b="1" dirty="0" err="1" smtClean="0"/>
              <a:t>revizuirii</a:t>
            </a:r>
            <a:r>
              <a:rPr lang="en-US" b="1" dirty="0" smtClean="0"/>
              <a:t> (</a:t>
            </a:r>
            <a:r>
              <a:rPr lang="en-US" b="1" dirty="0" err="1" smtClean="0"/>
              <a:t>aprilie</a:t>
            </a:r>
            <a:r>
              <a:rPr lang="en-US" b="1" dirty="0" smtClean="0"/>
              <a:t> 2017) </a:t>
            </a:r>
          </a:p>
          <a:p>
            <a:pPr lvl="1" algn="just"/>
            <a:r>
              <a:rPr lang="en-US" sz="2000" b="1" dirty="0" smtClean="0">
                <a:solidFill>
                  <a:srgbClr val="0070C0"/>
                </a:solidFill>
              </a:rPr>
              <a:t>R1</a:t>
            </a:r>
            <a:r>
              <a:rPr lang="en-US" sz="2000" b="1" dirty="0" smtClean="0"/>
              <a:t> – </a:t>
            </a:r>
            <a:r>
              <a:rPr lang="en-US" sz="2000" b="1" dirty="0" err="1" smtClean="0"/>
              <a:t>Intrebuintarea</a:t>
            </a:r>
            <a:r>
              <a:rPr lang="en-US" sz="2000" b="1" dirty="0" smtClean="0"/>
              <a:t> in principal </a:t>
            </a:r>
            <a:r>
              <a:rPr lang="en-US" sz="2000" b="1" dirty="0" err="1" smtClean="0"/>
              <a:t>drept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combustibil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sau</a:t>
            </a:r>
            <a:r>
              <a:rPr lang="en-US" sz="2000" b="1" dirty="0" smtClean="0"/>
              <a:t> ca </a:t>
            </a:r>
            <a:r>
              <a:rPr lang="en-US" sz="2000" b="1" dirty="0" err="1" smtClean="0"/>
              <a:t>alta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sursa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energie</a:t>
            </a:r>
            <a:endParaRPr lang="en-US" sz="2000" b="1" dirty="0" smtClean="0"/>
          </a:p>
          <a:p>
            <a:pPr lvl="1" algn="just"/>
            <a:endParaRPr lang="en-US" sz="2000" b="1" dirty="0" smtClean="0"/>
          </a:p>
          <a:p>
            <a:pPr lvl="1" algn="just"/>
            <a:r>
              <a:rPr lang="en-US" sz="2000" b="1" dirty="0">
                <a:solidFill>
                  <a:srgbClr val="0070C0"/>
                </a:solidFill>
              </a:rPr>
              <a:t>R4 </a:t>
            </a:r>
            <a:r>
              <a:rPr lang="en-US" sz="2000" b="1" dirty="0"/>
              <a:t>– </a:t>
            </a:r>
            <a:r>
              <a:rPr lang="en-US" sz="2000" b="1" dirty="0" err="1"/>
              <a:t>Reciclarea</a:t>
            </a:r>
            <a:r>
              <a:rPr lang="en-US" sz="2000" b="1" dirty="0"/>
              <a:t>/</a:t>
            </a:r>
            <a:r>
              <a:rPr lang="en-US" sz="2000" b="1" dirty="0" err="1"/>
              <a:t>valorificarea</a:t>
            </a:r>
            <a:r>
              <a:rPr lang="en-US" sz="2000" b="1" dirty="0"/>
              <a:t> </a:t>
            </a:r>
            <a:r>
              <a:rPr lang="en-US" sz="2000" b="1" dirty="0" err="1"/>
              <a:t>metalelor</a:t>
            </a:r>
            <a:r>
              <a:rPr lang="en-US" sz="2000" b="1" dirty="0"/>
              <a:t> </a:t>
            </a:r>
            <a:r>
              <a:rPr lang="en-US" sz="2000" b="1" dirty="0" err="1"/>
              <a:t>si</a:t>
            </a:r>
            <a:r>
              <a:rPr lang="en-US" sz="2000" b="1" dirty="0"/>
              <a:t> </a:t>
            </a:r>
            <a:r>
              <a:rPr lang="en-US" sz="2000" b="1" dirty="0" err="1"/>
              <a:t>compusilor</a:t>
            </a:r>
            <a:r>
              <a:rPr lang="en-US" sz="2000" b="1" dirty="0"/>
              <a:t> </a:t>
            </a:r>
            <a:r>
              <a:rPr lang="en-US" sz="2000" b="1" dirty="0" err="1" smtClean="0"/>
              <a:t>metalici</a:t>
            </a:r>
            <a:endParaRPr lang="en-US" sz="2000" b="1" dirty="0" smtClean="0"/>
          </a:p>
          <a:p>
            <a:pPr lvl="1" algn="just"/>
            <a:endParaRPr lang="en-US" sz="2000" b="1" dirty="0"/>
          </a:p>
          <a:p>
            <a:pPr lvl="1" algn="just"/>
            <a:r>
              <a:rPr lang="en-US" sz="2000" b="1" dirty="0" smtClean="0">
                <a:solidFill>
                  <a:srgbClr val="0070C0"/>
                </a:solidFill>
              </a:rPr>
              <a:t>R5</a:t>
            </a:r>
            <a:r>
              <a:rPr lang="en-US" sz="2000" b="1" dirty="0" smtClean="0"/>
              <a:t>– </a:t>
            </a:r>
            <a:r>
              <a:rPr lang="en-US" sz="2000" b="1" dirty="0" err="1" smtClean="0"/>
              <a:t>Reciclarea</a:t>
            </a:r>
            <a:r>
              <a:rPr lang="en-US" sz="2000" b="1" dirty="0" smtClean="0"/>
              <a:t>/</a:t>
            </a:r>
            <a:r>
              <a:rPr lang="en-US" sz="2000" b="1" dirty="0" err="1" smtClean="0"/>
              <a:t>valorificarea</a:t>
            </a:r>
            <a:r>
              <a:rPr lang="en-US" sz="2000" b="1" dirty="0" smtClean="0"/>
              <a:t> </a:t>
            </a:r>
            <a:r>
              <a:rPr lang="en-US" sz="2000" b="1" dirty="0" err="1"/>
              <a:t>altor</a:t>
            </a:r>
            <a:r>
              <a:rPr lang="en-US" sz="2000" b="1" dirty="0"/>
              <a:t> </a:t>
            </a:r>
            <a:r>
              <a:rPr lang="en-US" sz="2000" b="1" dirty="0" err="1"/>
              <a:t>materiale</a:t>
            </a:r>
            <a:r>
              <a:rPr lang="en-US" sz="2000" b="1" dirty="0"/>
              <a:t> </a:t>
            </a:r>
            <a:r>
              <a:rPr lang="en-US" sz="2000" b="1" dirty="0" err="1" smtClean="0"/>
              <a:t>anorganice</a:t>
            </a:r>
            <a:r>
              <a:rPr lang="en-US" sz="2000" b="1" dirty="0" smtClean="0"/>
              <a:t> </a:t>
            </a:r>
          </a:p>
          <a:p>
            <a:pPr lvl="1" algn="just"/>
            <a:endParaRPr lang="en-US" sz="2000" b="1" dirty="0" smtClean="0"/>
          </a:p>
          <a:p>
            <a:pPr lvl="1" algn="just"/>
            <a:r>
              <a:rPr lang="en-US" sz="2000" b="1" dirty="0" smtClean="0">
                <a:solidFill>
                  <a:srgbClr val="0070C0"/>
                </a:solidFill>
              </a:rPr>
              <a:t>R12</a:t>
            </a:r>
            <a:r>
              <a:rPr lang="en-US" sz="2000" b="1" dirty="0" smtClean="0"/>
              <a:t> – </a:t>
            </a:r>
            <a:r>
              <a:rPr lang="en-US" sz="2000" b="1" dirty="0" err="1" smtClean="0"/>
              <a:t>schimbul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deseuri</a:t>
            </a:r>
            <a:r>
              <a:rPr lang="en-US" sz="2000" b="1" dirty="0" smtClean="0"/>
              <a:t> in </a:t>
            </a:r>
            <a:r>
              <a:rPr lang="en-US" sz="2000" b="1" dirty="0" err="1" smtClean="0"/>
              <a:t>vederea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expunerii</a:t>
            </a:r>
            <a:r>
              <a:rPr lang="en-US" sz="2000" b="1" dirty="0" smtClean="0"/>
              <a:t> la </a:t>
            </a:r>
            <a:r>
              <a:rPr lang="en-US" sz="2000" b="1" dirty="0" err="1" smtClean="0"/>
              <a:t>oricare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dintre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operatiunile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numerotate</a:t>
            </a:r>
            <a:r>
              <a:rPr lang="en-US" sz="2000" b="1" dirty="0" smtClean="0"/>
              <a:t> de la R 1 la R 11</a:t>
            </a:r>
          </a:p>
          <a:p>
            <a:pPr lvl="1" algn="just"/>
            <a:endParaRPr lang="en-US" sz="2000" b="1" dirty="0" smtClean="0"/>
          </a:p>
          <a:p>
            <a:pPr lvl="1" algn="just"/>
            <a:r>
              <a:rPr lang="en-US" sz="2000" b="1" dirty="0" smtClean="0">
                <a:solidFill>
                  <a:srgbClr val="0070C0"/>
                </a:solidFill>
              </a:rPr>
              <a:t>R13</a:t>
            </a:r>
            <a:r>
              <a:rPr lang="en-US" sz="2000" b="1" dirty="0" smtClean="0"/>
              <a:t> – </a:t>
            </a:r>
            <a:r>
              <a:rPr lang="en-US" sz="2000" b="1" dirty="0" err="1" smtClean="0"/>
              <a:t>stocarea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deseurilor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inaintea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oricarei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operatiuni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numerotate</a:t>
            </a:r>
            <a:r>
              <a:rPr lang="en-US" sz="2000" b="1" dirty="0" smtClean="0"/>
              <a:t> de la R 1 la R 11 (</a:t>
            </a:r>
            <a:r>
              <a:rPr lang="en-US" sz="2000" b="1" dirty="0" err="1" smtClean="0"/>
              <a:t>excluzand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stocarea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temporara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inaintea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colectarii</a:t>
            </a:r>
            <a:r>
              <a:rPr lang="en-US" sz="2000" b="1" dirty="0" smtClean="0"/>
              <a:t>, la </a:t>
            </a:r>
            <a:r>
              <a:rPr lang="en-US" sz="2000" b="1" dirty="0" err="1" smtClean="0"/>
              <a:t>situl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unde</a:t>
            </a:r>
            <a:r>
              <a:rPr lang="en-US" sz="2000" b="1" dirty="0" smtClean="0"/>
              <a:t> a </a:t>
            </a:r>
            <a:r>
              <a:rPr lang="en-US" sz="2000" b="1" dirty="0" err="1" smtClean="0"/>
              <a:t>fost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generat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deseul</a:t>
            </a:r>
            <a:r>
              <a:rPr lang="en-US" sz="2000" b="1" dirty="0" smtClean="0"/>
              <a:t>). </a:t>
            </a:r>
            <a:r>
              <a:rPr lang="en-US" sz="2000" b="1" dirty="0" err="1" smtClean="0"/>
              <a:t>Stocare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temporara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inseamna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stocare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preliminara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potrivita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prevederilor</a:t>
            </a:r>
            <a:r>
              <a:rPr lang="en-US" sz="2000" b="1" dirty="0" smtClean="0"/>
              <a:t> pct. 6 din </a:t>
            </a:r>
            <a:r>
              <a:rPr lang="en-US" sz="2000" b="1" dirty="0" err="1" smtClean="0"/>
              <a:t>anexa</a:t>
            </a:r>
            <a:r>
              <a:rPr lang="en-US" sz="2000" b="1" dirty="0" smtClean="0"/>
              <a:t> nr. 1 la </a:t>
            </a:r>
            <a:r>
              <a:rPr lang="en-US" sz="2000" b="1" dirty="0" err="1" smtClean="0"/>
              <a:t>lege</a:t>
            </a:r>
            <a:endParaRPr lang="ro-RO" sz="2000" b="1" dirty="0"/>
          </a:p>
        </p:txBody>
      </p:sp>
    </p:spTree>
    <p:extLst>
      <p:ext uri="{BB962C8B-B14F-4D97-AF65-F5344CB8AC3E}">
        <p14:creationId xmlns:p14="http://schemas.microsoft.com/office/powerpoint/2010/main" val="30650267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057400" y="3581400"/>
            <a:ext cx="6019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>
                <a:schemeClr val="accent2"/>
              </a:buClr>
              <a:buSzTx/>
              <a:buFont typeface="Times New Roman" pitchFamily="18" charset="0"/>
              <a:buNone/>
            </a:pPr>
            <a:endParaRPr lang="en-US" sz="3200" b="1"/>
          </a:p>
          <a:p>
            <a:pPr>
              <a:buFont typeface="Wingdings" pitchFamily="2" charset="2"/>
              <a:buNone/>
            </a:pPr>
            <a:endParaRPr lang="en-US" sz="3200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57200" y="3733800"/>
            <a:ext cx="6400800" cy="2464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Multumim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pentru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atentie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si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……</a:t>
            </a:r>
          </a:p>
          <a:p>
            <a:pPr>
              <a:buFont typeface="Wingdings" pitchFamily="2" charset="2"/>
              <a:buNone/>
            </a:pP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va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invitam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la C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OLABORARE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in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vederea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rezolvarii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provocarilor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asigurarii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protectiei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mediului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si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pastrarii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unei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industrii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competitive!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37316" name="Picture 4" descr="j017264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276600"/>
            <a:ext cx="2286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685800"/>
            <a:ext cx="8839200" cy="2271713"/>
          </a:xfrm>
          <a:solidFill>
            <a:srgbClr val="FFFFFF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sz="1600" b="1" dirty="0" smtClean="0"/>
              <a:t/>
            </a:r>
            <a:br>
              <a:rPr lang="en-GB" sz="1600" b="1" dirty="0" smtClean="0"/>
            </a:br>
            <a:r>
              <a:rPr lang="en-GB" sz="1400" b="1" dirty="0" smtClean="0">
                <a:solidFill>
                  <a:schemeClr val="accent2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en-GB" sz="1400" b="1" dirty="0" smtClean="0">
                <a:solidFill>
                  <a:schemeClr val="accent2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o-RO" sz="1400" b="1" dirty="0" smtClean="0">
                <a:solidFill>
                  <a:schemeClr val="accent2"/>
                </a:solidFill>
              </a:rPr>
              <a:t>PATRONATUL DIN INDUSTRIA CIMENTULUI </a:t>
            </a:r>
            <a:br>
              <a:rPr lang="ro-RO" sz="1400" b="1" dirty="0" smtClean="0">
                <a:solidFill>
                  <a:schemeClr val="accent2"/>
                </a:solidFill>
              </a:rPr>
            </a:br>
            <a:r>
              <a:rPr lang="ro-RO" sz="1400" b="1" dirty="0" smtClean="0">
                <a:solidFill>
                  <a:schemeClr val="accent2"/>
                </a:solidFill>
              </a:rPr>
              <a:t>ŞI ALTOR PRODUSE MINERALE PENTRU CONSTRUCŢII </a:t>
            </a:r>
            <a:r>
              <a:rPr lang="en-US" sz="1400" b="1" dirty="0" smtClean="0">
                <a:solidFill>
                  <a:schemeClr val="accent2"/>
                </a:solidFill>
              </a:rPr>
              <a:t>D</a:t>
            </a:r>
            <a:r>
              <a:rPr lang="ro-RO" sz="1400" b="1" dirty="0" smtClean="0">
                <a:solidFill>
                  <a:schemeClr val="accent2"/>
                </a:solidFill>
              </a:rPr>
              <a:t>IN ROMÂNIA</a:t>
            </a:r>
            <a:r>
              <a:rPr lang="ro-RO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/>
            </a:r>
            <a:br>
              <a:rPr lang="en-US" dirty="0" smtClean="0">
                <a:solidFill>
                  <a:schemeClr val="accent2"/>
                </a:solidFill>
              </a:rPr>
            </a:br>
            <a:endParaRPr lang="de-CH" dirty="0" smtClean="0">
              <a:solidFill>
                <a:schemeClr val="accent2"/>
              </a:solidFill>
            </a:endParaRP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914400"/>
            <a:ext cx="17113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59824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315200" cy="500063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tx1"/>
                </a:solidFill>
                <a:cs typeface="Arial" charset="0"/>
              </a:rPr>
              <a:t> Cine </a:t>
            </a:r>
            <a:r>
              <a:rPr lang="en-US" altLang="en-US" b="1" dirty="0" err="1" smtClean="0">
                <a:solidFill>
                  <a:schemeClr val="tx1"/>
                </a:solidFill>
                <a:cs typeface="Arial" charset="0"/>
              </a:rPr>
              <a:t>este</a:t>
            </a:r>
            <a:r>
              <a:rPr lang="en-US" altLang="en-US" b="1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altLang="en-US" b="1" dirty="0" smtClean="0">
                <a:solidFill>
                  <a:srgbClr val="0070C0"/>
                </a:solidFill>
                <a:cs typeface="Arial" charset="0"/>
              </a:rPr>
              <a:t>CIROM?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81200"/>
            <a:ext cx="6324600" cy="28194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1800" b="1" dirty="0" err="1" smtClean="0">
                <a:cs typeface="Arial" charset="0"/>
              </a:rPr>
              <a:t>Membri</a:t>
            </a:r>
            <a:r>
              <a:rPr lang="en-US" sz="1800" b="1" dirty="0" smtClean="0">
                <a:cs typeface="Arial" charset="0"/>
              </a:rPr>
              <a:t> </a:t>
            </a:r>
            <a:r>
              <a:rPr lang="en-US" sz="1800" b="1" dirty="0" err="1" smtClean="0">
                <a:cs typeface="Arial" charset="0"/>
              </a:rPr>
              <a:t>actuali</a:t>
            </a:r>
            <a:r>
              <a:rPr lang="en-US" sz="1800" b="1" dirty="0" smtClean="0">
                <a:cs typeface="Arial" charset="0"/>
              </a:rPr>
              <a:t>:</a:t>
            </a:r>
          </a:p>
          <a:p>
            <a:pPr marL="915988" lvl="2" indent="-342900" algn="just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1600" b="1" dirty="0" smtClean="0">
                <a:cs typeface="Arial" charset="0"/>
              </a:rPr>
              <a:t>BASF</a:t>
            </a:r>
          </a:p>
          <a:p>
            <a:pPr marL="915988" lvl="2" indent="-342900" algn="just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1600" b="1" dirty="0" smtClean="0">
                <a:cs typeface="Arial" charset="0"/>
              </a:rPr>
              <a:t>Carmeuse</a:t>
            </a:r>
          </a:p>
          <a:p>
            <a:pPr marL="915988" lvl="2" indent="-342900" algn="just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1600" b="1" dirty="0" err="1" smtClean="0">
                <a:cs typeface="Arial" charset="0"/>
              </a:rPr>
              <a:t>Carpat</a:t>
            </a:r>
            <a:r>
              <a:rPr lang="en-US" sz="1600" b="1" dirty="0" smtClean="0">
                <a:cs typeface="Arial" charset="0"/>
              </a:rPr>
              <a:t> </a:t>
            </a:r>
            <a:r>
              <a:rPr lang="en-US" sz="1600" b="1" dirty="0" err="1" smtClean="0">
                <a:cs typeface="Arial" charset="0"/>
              </a:rPr>
              <a:t>Beton</a:t>
            </a:r>
            <a:endParaRPr lang="en-US" sz="1600" b="1" dirty="0" smtClean="0">
              <a:cs typeface="Arial" charset="0"/>
            </a:endParaRPr>
          </a:p>
          <a:p>
            <a:pPr marL="915988" lvl="2" indent="-342900" algn="just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1600" b="1" dirty="0" err="1" smtClean="0">
                <a:solidFill>
                  <a:srgbClr val="0070C0"/>
                </a:solidFill>
                <a:cs typeface="Arial" charset="0"/>
              </a:rPr>
              <a:t>Carpatcement</a:t>
            </a:r>
            <a:r>
              <a:rPr lang="en-US" sz="1600" b="1" dirty="0" smtClean="0">
                <a:solidFill>
                  <a:srgbClr val="0070C0"/>
                </a:solidFill>
                <a:cs typeface="Arial" charset="0"/>
              </a:rPr>
              <a:t> Holding</a:t>
            </a:r>
          </a:p>
          <a:p>
            <a:pPr marL="915988" lvl="2" indent="-342900" algn="just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1600" b="1" dirty="0" err="1" smtClean="0">
                <a:cs typeface="Arial" charset="0"/>
              </a:rPr>
              <a:t>Ceprocim</a:t>
            </a:r>
            <a:r>
              <a:rPr lang="en-US" sz="1600" b="1" dirty="0" smtClean="0">
                <a:cs typeface="Arial" charset="0"/>
              </a:rPr>
              <a:t> </a:t>
            </a:r>
          </a:p>
          <a:p>
            <a:pPr marL="915988" lvl="2" indent="-342900" algn="just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1600" b="1" dirty="0" smtClean="0">
                <a:solidFill>
                  <a:srgbClr val="0070C0"/>
                </a:solidFill>
                <a:cs typeface="Arial" charset="0"/>
              </a:rPr>
              <a:t>CRH (Romania)</a:t>
            </a:r>
          </a:p>
          <a:p>
            <a:pPr marL="915988" lvl="2" indent="-342900" algn="just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1600" b="1" dirty="0" err="1" smtClean="0">
                <a:cs typeface="Arial" charset="0"/>
              </a:rPr>
              <a:t>Ecovalor</a:t>
            </a:r>
            <a:endParaRPr lang="en-US" sz="1600" b="1" dirty="0">
              <a:cs typeface="Arial" charset="0"/>
            </a:endParaRPr>
          </a:p>
          <a:p>
            <a:pPr marL="573088" lvl="2" indent="0" algn="just" eaLnBrk="1" hangingPunct="1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sz="1600" b="1" dirty="0" smtClean="0">
                <a:cs typeface="Arial" charset="0"/>
              </a:rPr>
              <a:t> </a:t>
            </a:r>
          </a:p>
          <a:p>
            <a:pPr marL="573088" lvl="2" indent="0" algn="just" eaLnBrk="1" hangingPunct="1">
              <a:lnSpc>
                <a:spcPct val="80000"/>
              </a:lnSpc>
              <a:buClr>
                <a:schemeClr val="tx1"/>
              </a:buClr>
              <a:buNone/>
            </a:pPr>
            <a:endParaRPr lang="en-US" sz="1100" b="1" dirty="0" smtClean="0">
              <a:cs typeface="Arial" charset="0"/>
            </a:endParaRPr>
          </a:p>
          <a:p>
            <a:pPr lvl="1" algn="just" eaLnBrk="1" hangingPunct="1">
              <a:lnSpc>
                <a:spcPct val="80000"/>
              </a:lnSpc>
              <a:buClr>
                <a:schemeClr val="accent2"/>
              </a:buClr>
              <a:buSzTx/>
              <a:buFont typeface="Wingdings" pitchFamily="2" charset="2"/>
              <a:buChar char="Ø"/>
            </a:pPr>
            <a:endParaRPr lang="it-IT" sz="1400" b="1" i="1" dirty="0" smtClean="0"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1842247"/>
            <a:ext cx="3505200" cy="2763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3088" lvl="2" algn="just" eaLnBrk="1" hangingPunct="1">
              <a:lnSpc>
                <a:spcPct val="80000"/>
              </a:lnSpc>
              <a:spcBef>
                <a:spcPct val="30000"/>
              </a:spcBef>
              <a:buClr>
                <a:schemeClr val="tx1"/>
              </a:buClr>
              <a:buNone/>
              <a:defRPr/>
            </a:pPr>
            <a:endParaRPr lang="en-US" sz="1800" dirty="0">
              <a:latin typeface="+mn-lt"/>
              <a:cs typeface="Arial" charset="0"/>
            </a:endParaRPr>
          </a:p>
          <a:p>
            <a:pPr marL="573088" lvl="2" algn="just" eaLnBrk="1" hangingPunct="1">
              <a:lnSpc>
                <a:spcPct val="80000"/>
              </a:lnSpc>
              <a:spcBef>
                <a:spcPct val="30000"/>
              </a:spcBef>
              <a:buClr>
                <a:schemeClr val="tx1"/>
              </a:buClr>
              <a:buNone/>
              <a:defRPr/>
            </a:pPr>
            <a:endParaRPr lang="en-US" sz="1600" dirty="0" smtClean="0">
              <a:latin typeface="+mn-lt"/>
              <a:cs typeface="Arial" charset="0"/>
            </a:endParaRPr>
          </a:p>
          <a:p>
            <a:pPr marL="573088" lvl="2" algn="just" eaLnBrk="1" hangingPunct="1">
              <a:lnSpc>
                <a:spcPct val="80000"/>
              </a:lnSpc>
              <a:spcBef>
                <a:spcPct val="30000"/>
              </a:spcBef>
              <a:buClr>
                <a:schemeClr val="tx1"/>
              </a:buClr>
              <a:buNone/>
              <a:defRPr/>
            </a:pPr>
            <a:r>
              <a:rPr lang="en-US" sz="1600" dirty="0" smtClean="0">
                <a:latin typeface="+mn-lt"/>
                <a:cs typeface="Arial" charset="0"/>
              </a:rPr>
              <a:t>8</a:t>
            </a:r>
            <a:r>
              <a:rPr lang="en-US" sz="1600" b="1" dirty="0" smtClean="0">
                <a:latin typeface="+mn-lt"/>
                <a:cs typeface="Arial" charset="0"/>
              </a:rPr>
              <a:t>. </a:t>
            </a:r>
            <a:r>
              <a:rPr lang="en-US" sz="1600" b="1" dirty="0" err="1">
                <a:latin typeface="+mn-lt"/>
                <a:cs typeface="Arial" charset="0"/>
              </a:rPr>
              <a:t>Etermed</a:t>
            </a:r>
            <a:r>
              <a:rPr lang="en-US" sz="1600" b="1" dirty="0">
                <a:latin typeface="+mn-lt"/>
                <a:cs typeface="Arial" charset="0"/>
              </a:rPr>
              <a:t> </a:t>
            </a:r>
            <a:r>
              <a:rPr lang="en-US" sz="1600" b="1" dirty="0" err="1">
                <a:latin typeface="+mn-lt"/>
                <a:cs typeface="Arial" charset="0"/>
              </a:rPr>
              <a:t>Medgidia</a:t>
            </a:r>
            <a:r>
              <a:rPr lang="en-US" sz="1600" b="1" dirty="0">
                <a:latin typeface="+mn-lt"/>
                <a:cs typeface="Arial" charset="0"/>
              </a:rPr>
              <a:t> </a:t>
            </a:r>
          </a:p>
          <a:p>
            <a:pPr marL="573088" lvl="2" algn="just" eaLnBrk="1" hangingPunct="1">
              <a:lnSpc>
                <a:spcPct val="80000"/>
              </a:lnSpc>
              <a:spcBef>
                <a:spcPct val="30000"/>
              </a:spcBef>
              <a:buClr>
                <a:schemeClr val="tx1"/>
              </a:buClr>
              <a:buNone/>
              <a:defRPr/>
            </a:pPr>
            <a:r>
              <a:rPr lang="en-US" sz="1600" dirty="0">
                <a:latin typeface="+mn-lt"/>
                <a:cs typeface="Arial" charset="0"/>
              </a:rPr>
              <a:t>9</a:t>
            </a:r>
            <a:r>
              <a:rPr lang="en-US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Arial" charset="0"/>
              </a:rPr>
              <a:t>. </a:t>
            </a:r>
            <a:r>
              <a:rPr lang="en-US" sz="1600" b="1" dirty="0" err="1">
                <a:solidFill>
                  <a:srgbClr val="0070C0"/>
                </a:solidFill>
                <a:latin typeface="+mn-lt"/>
                <a:cs typeface="Arial" charset="0"/>
              </a:rPr>
              <a:t>Holcim</a:t>
            </a:r>
            <a:r>
              <a:rPr lang="en-US" sz="1600" b="1" dirty="0">
                <a:solidFill>
                  <a:srgbClr val="0070C0"/>
                </a:solidFill>
                <a:latin typeface="+mn-lt"/>
                <a:cs typeface="Arial" charset="0"/>
              </a:rPr>
              <a:t> (Romania) </a:t>
            </a:r>
          </a:p>
          <a:p>
            <a:pPr marL="573088" lvl="2" algn="just" eaLnBrk="1" hangingPunct="1">
              <a:lnSpc>
                <a:spcPct val="80000"/>
              </a:lnSpc>
              <a:spcBef>
                <a:spcPct val="30000"/>
              </a:spcBef>
              <a:buClr>
                <a:schemeClr val="tx1"/>
              </a:buClr>
              <a:buNone/>
              <a:defRPr/>
            </a:pPr>
            <a:r>
              <a:rPr lang="en-US" sz="1600" dirty="0" smtClean="0">
                <a:latin typeface="+mn-lt"/>
                <a:cs typeface="Arial" charset="0"/>
              </a:rPr>
              <a:t>10.</a:t>
            </a:r>
            <a:r>
              <a:rPr lang="en-US" sz="1600" b="1" dirty="0" smtClean="0">
                <a:latin typeface="+mn-lt"/>
                <a:cs typeface="Arial" charset="0"/>
              </a:rPr>
              <a:t> </a:t>
            </a:r>
            <a:r>
              <a:rPr lang="en-US" sz="1600" b="1" dirty="0" err="1">
                <a:latin typeface="+mn-lt"/>
                <a:cs typeface="Arial" charset="0"/>
              </a:rPr>
              <a:t>Iridex</a:t>
            </a:r>
            <a:r>
              <a:rPr lang="en-US" sz="1600" b="1" dirty="0">
                <a:latin typeface="+mn-lt"/>
                <a:cs typeface="Arial" charset="0"/>
              </a:rPr>
              <a:t> Group Plastic</a:t>
            </a:r>
          </a:p>
          <a:p>
            <a:pPr marL="573088" lvl="2" algn="just" eaLnBrk="1" hangingPunct="1">
              <a:lnSpc>
                <a:spcPct val="80000"/>
              </a:lnSpc>
              <a:spcBef>
                <a:spcPct val="30000"/>
              </a:spcBef>
              <a:buClr>
                <a:schemeClr val="tx1"/>
              </a:buClr>
              <a:buNone/>
              <a:defRPr/>
            </a:pPr>
            <a:r>
              <a:rPr lang="en-US" sz="1600" dirty="0" smtClean="0">
                <a:latin typeface="+mn-lt"/>
                <a:cs typeface="Arial" charset="0"/>
              </a:rPr>
              <a:t>11</a:t>
            </a:r>
            <a:r>
              <a:rPr lang="en-US" sz="1600" b="1" dirty="0" smtClean="0">
                <a:latin typeface="+mn-lt"/>
                <a:cs typeface="Arial" charset="0"/>
              </a:rPr>
              <a:t>. </a:t>
            </a:r>
            <a:r>
              <a:rPr lang="en-US" sz="1600" b="1" dirty="0">
                <a:latin typeface="+mn-lt"/>
                <a:cs typeface="Arial" charset="0"/>
              </a:rPr>
              <a:t>PCS Procurement</a:t>
            </a:r>
          </a:p>
          <a:p>
            <a:pPr marL="573088" lvl="2" algn="just" eaLnBrk="1" hangingPunct="1">
              <a:lnSpc>
                <a:spcPct val="80000"/>
              </a:lnSpc>
              <a:spcBef>
                <a:spcPct val="30000"/>
              </a:spcBef>
              <a:buClr>
                <a:schemeClr val="tx1"/>
              </a:buClr>
              <a:buNone/>
              <a:defRPr/>
            </a:pPr>
            <a:r>
              <a:rPr lang="en-US" sz="1600" dirty="0" smtClean="0">
                <a:latin typeface="+mn-lt"/>
                <a:cs typeface="Arial" charset="0"/>
              </a:rPr>
              <a:t>12</a:t>
            </a:r>
            <a:r>
              <a:rPr lang="en-US" sz="1600" b="1" dirty="0" smtClean="0">
                <a:latin typeface="+mn-lt"/>
                <a:cs typeface="Arial" charset="0"/>
              </a:rPr>
              <a:t>. </a:t>
            </a:r>
            <a:r>
              <a:rPr lang="en-US" sz="1600" b="1" dirty="0" err="1">
                <a:latin typeface="+mn-lt"/>
                <a:cs typeface="Arial" charset="0"/>
              </a:rPr>
              <a:t>Recyfuel</a:t>
            </a:r>
            <a:endParaRPr lang="en-US" sz="1600" b="1" dirty="0">
              <a:latin typeface="+mn-lt"/>
              <a:cs typeface="Arial" charset="0"/>
            </a:endParaRPr>
          </a:p>
          <a:p>
            <a:pPr marL="573088" lvl="2" algn="just" eaLnBrk="1" hangingPunct="1">
              <a:lnSpc>
                <a:spcPct val="80000"/>
              </a:lnSpc>
              <a:spcBef>
                <a:spcPct val="30000"/>
              </a:spcBef>
              <a:buClr>
                <a:schemeClr val="tx1"/>
              </a:buClr>
              <a:buNone/>
              <a:defRPr/>
            </a:pPr>
            <a:r>
              <a:rPr lang="en-US" sz="1600" dirty="0" smtClean="0">
                <a:latin typeface="+mn-lt"/>
                <a:cs typeface="Arial" charset="0"/>
              </a:rPr>
              <a:t>13</a:t>
            </a:r>
            <a:r>
              <a:rPr lang="en-US" sz="1600" b="1" dirty="0" smtClean="0">
                <a:latin typeface="+mn-lt"/>
                <a:cs typeface="Arial" charset="0"/>
              </a:rPr>
              <a:t>. </a:t>
            </a:r>
            <a:r>
              <a:rPr lang="en-US" sz="1600" b="1" dirty="0">
                <a:latin typeface="+mn-lt"/>
                <a:cs typeface="Arial" charset="0"/>
              </a:rPr>
              <a:t>SIKA Romania</a:t>
            </a:r>
          </a:p>
          <a:p>
            <a:pPr>
              <a:defRPr/>
            </a:pPr>
            <a:endParaRPr lang="ro-RO" dirty="0"/>
          </a:p>
        </p:txBody>
      </p:sp>
      <p:sp>
        <p:nvSpPr>
          <p:cNvPr id="14342" name="TextBox 3"/>
          <p:cNvSpPr txBox="1">
            <a:spLocks noChangeArrowheads="1"/>
          </p:cNvSpPr>
          <p:nvPr/>
        </p:nvSpPr>
        <p:spPr bwMode="auto">
          <a:xfrm>
            <a:off x="457200" y="5029200"/>
            <a:ext cx="8839200" cy="14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</a:defRPr>
            </a:lvl2pPr>
            <a:lvl3pPr marL="915988" indent="-3429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000" b="1" dirty="0">
                <a:cs typeface="Arial" charset="0"/>
              </a:rPr>
              <a:t>CIROM </a:t>
            </a:r>
            <a:r>
              <a:rPr lang="en-US" sz="2000" b="1" dirty="0" err="1">
                <a:cs typeface="Arial" charset="0"/>
              </a:rPr>
              <a:t>actioneaza</a:t>
            </a:r>
            <a:r>
              <a:rPr lang="en-US" sz="2000" b="1" dirty="0">
                <a:cs typeface="Arial" charset="0"/>
              </a:rPr>
              <a:t> </a:t>
            </a:r>
            <a:r>
              <a:rPr lang="en-US" sz="2000" b="1" dirty="0" err="1">
                <a:cs typeface="Arial" charset="0"/>
              </a:rPr>
              <a:t>ca</a:t>
            </a:r>
            <a:r>
              <a:rPr lang="en-US" sz="2000" b="1" dirty="0">
                <a:cs typeface="Arial" charset="0"/>
              </a:rPr>
              <a:t> </a:t>
            </a:r>
            <a:r>
              <a:rPr lang="en-US" sz="2000" b="1" dirty="0" err="1">
                <a:cs typeface="Arial" charset="0"/>
              </a:rPr>
              <a:t>purtator</a:t>
            </a:r>
            <a:r>
              <a:rPr lang="en-US" sz="2000" b="1" dirty="0">
                <a:cs typeface="Arial" charset="0"/>
              </a:rPr>
              <a:t> de </a:t>
            </a:r>
            <a:r>
              <a:rPr lang="en-US" sz="2000" b="1" dirty="0" err="1">
                <a:cs typeface="Arial" charset="0"/>
              </a:rPr>
              <a:t>cuvant</a:t>
            </a:r>
            <a:r>
              <a:rPr lang="en-US" sz="2000" b="1" dirty="0">
                <a:cs typeface="Arial" charset="0"/>
              </a:rPr>
              <a:t> al </a:t>
            </a:r>
            <a:r>
              <a:rPr lang="en-US" sz="2000" b="1" dirty="0" err="1">
                <a:cs typeface="Arial" charset="0"/>
              </a:rPr>
              <a:t>industriei</a:t>
            </a:r>
            <a:r>
              <a:rPr lang="en-US" sz="2000" b="1" dirty="0">
                <a:cs typeface="Arial" charset="0"/>
              </a:rPr>
              <a:t> </a:t>
            </a:r>
            <a:r>
              <a:rPr lang="en-US" sz="2000" b="1" dirty="0" err="1">
                <a:cs typeface="Arial" charset="0"/>
              </a:rPr>
              <a:t>cimentului</a:t>
            </a:r>
            <a:r>
              <a:rPr lang="en-US" sz="2000" b="1" dirty="0">
                <a:cs typeface="Arial" charset="0"/>
              </a:rPr>
              <a:t> </a:t>
            </a:r>
            <a:r>
              <a:rPr lang="en-US" sz="2000" b="1" dirty="0" err="1">
                <a:cs typeface="Arial" charset="0"/>
              </a:rPr>
              <a:t>si</a:t>
            </a:r>
            <a:r>
              <a:rPr lang="en-US" sz="2000" b="1" dirty="0">
                <a:cs typeface="Arial" charset="0"/>
              </a:rPr>
              <a:t> </a:t>
            </a:r>
            <a:r>
              <a:rPr lang="en-US" sz="2000" b="1" dirty="0" err="1">
                <a:cs typeface="Arial" charset="0"/>
              </a:rPr>
              <a:t>altor</a:t>
            </a:r>
            <a:r>
              <a:rPr lang="en-US" sz="2000" b="1" dirty="0">
                <a:cs typeface="Arial" charset="0"/>
              </a:rPr>
              <a:t> </a:t>
            </a:r>
            <a:r>
              <a:rPr lang="en-US" sz="2000" b="1" dirty="0" err="1">
                <a:cs typeface="Arial" charset="0"/>
              </a:rPr>
              <a:t>produse</a:t>
            </a:r>
            <a:r>
              <a:rPr lang="en-US" sz="2000" b="1" dirty="0">
                <a:cs typeface="Arial" charset="0"/>
              </a:rPr>
              <a:t> </a:t>
            </a:r>
            <a:r>
              <a:rPr lang="en-US" sz="2000" b="1" dirty="0" err="1">
                <a:cs typeface="Arial" charset="0"/>
              </a:rPr>
              <a:t>minerale</a:t>
            </a:r>
            <a:r>
              <a:rPr lang="en-US" sz="2000" b="1" dirty="0">
                <a:cs typeface="Arial" charset="0"/>
              </a:rPr>
              <a:t> </a:t>
            </a:r>
            <a:r>
              <a:rPr lang="en-US" sz="2000" b="1" dirty="0" err="1">
                <a:cs typeface="Arial" charset="0"/>
              </a:rPr>
              <a:t>pentru</a:t>
            </a:r>
            <a:r>
              <a:rPr lang="en-US" sz="2000" b="1" dirty="0">
                <a:cs typeface="Arial" charset="0"/>
              </a:rPr>
              <a:t> </a:t>
            </a:r>
            <a:r>
              <a:rPr lang="en-US" sz="2000" b="1" dirty="0" err="1">
                <a:cs typeface="Arial" charset="0"/>
              </a:rPr>
              <a:t>constructii</a:t>
            </a:r>
            <a:r>
              <a:rPr lang="en-US" sz="2000" b="1" dirty="0">
                <a:cs typeface="Arial" charset="0"/>
              </a:rPr>
              <a:t> din Romania </a:t>
            </a:r>
            <a:endParaRPr lang="en-US" sz="2000" b="1" dirty="0" smtClean="0">
              <a:cs typeface="Arial" charset="0"/>
            </a:endParaRPr>
          </a:p>
          <a:p>
            <a:pPr lvl="1" algn="just" eaLnBrk="1" hangingPunct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000" dirty="0" smtClean="0">
                <a:cs typeface="Arial" charset="0"/>
              </a:rPr>
              <a:t> La </a:t>
            </a:r>
            <a:r>
              <a:rPr lang="en-US" sz="2000" dirty="0" err="1" smtClean="0">
                <a:cs typeface="Arial" charset="0"/>
              </a:rPr>
              <a:t>nivel</a:t>
            </a:r>
            <a:r>
              <a:rPr lang="en-US" sz="2000" dirty="0" smtClean="0">
                <a:cs typeface="Arial" charset="0"/>
              </a:rPr>
              <a:t> national - CIROM </a:t>
            </a:r>
            <a:r>
              <a:rPr lang="en-US" sz="2000" dirty="0" err="1" smtClean="0">
                <a:cs typeface="Arial" charset="0"/>
              </a:rPr>
              <a:t>este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membru</a:t>
            </a:r>
            <a:r>
              <a:rPr lang="en-US" sz="2000" dirty="0" smtClean="0">
                <a:cs typeface="Arial" charset="0"/>
              </a:rPr>
              <a:t> PATROMAT/CONPIROM</a:t>
            </a:r>
          </a:p>
          <a:p>
            <a:pPr lvl="1" algn="just" eaLnBrk="1" hangingPunct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000" b="1" dirty="0" smtClean="0">
                <a:cs typeface="Arial" charset="0"/>
              </a:rPr>
              <a:t> La </a:t>
            </a:r>
            <a:r>
              <a:rPr lang="en-US" sz="2000" b="1" dirty="0" err="1" smtClean="0">
                <a:cs typeface="Arial" charset="0"/>
              </a:rPr>
              <a:t>nivel</a:t>
            </a:r>
            <a:r>
              <a:rPr lang="en-US" sz="2000" b="1" dirty="0" smtClean="0">
                <a:cs typeface="Arial" charset="0"/>
              </a:rPr>
              <a:t> </a:t>
            </a:r>
            <a:r>
              <a:rPr lang="en-US" sz="2000" b="1" dirty="0" err="1" smtClean="0">
                <a:cs typeface="Arial" charset="0"/>
              </a:rPr>
              <a:t>european</a:t>
            </a:r>
            <a:r>
              <a:rPr lang="en-US" sz="2000" dirty="0">
                <a:cs typeface="Arial" charset="0"/>
              </a:rPr>
              <a:t> </a:t>
            </a:r>
            <a:r>
              <a:rPr lang="en-US" sz="2000" dirty="0" smtClean="0">
                <a:cs typeface="Arial" charset="0"/>
              </a:rPr>
              <a:t>- CIROM </a:t>
            </a:r>
            <a:r>
              <a:rPr lang="en-US" sz="2000" dirty="0" err="1" smtClean="0">
                <a:cs typeface="Arial" charset="0"/>
              </a:rPr>
              <a:t>este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membru</a:t>
            </a:r>
            <a:r>
              <a:rPr lang="en-US" sz="2000" dirty="0" smtClean="0">
                <a:cs typeface="Arial" charset="0"/>
              </a:rPr>
              <a:t> CEMBUREAU</a:t>
            </a:r>
            <a:endParaRPr lang="en-US" sz="2000" b="1" dirty="0">
              <a:cs typeface="Arial" charset="0"/>
            </a:endParaRPr>
          </a:p>
          <a:p>
            <a:pPr lvl="1" algn="just" eaLnBrk="1" hangingPunct="1">
              <a:lnSpc>
                <a:spcPct val="80000"/>
              </a:lnSpc>
              <a:buClr>
                <a:schemeClr val="accent2"/>
              </a:buClr>
              <a:buFont typeface="Webdings" pitchFamily="18" charset="2"/>
              <a:buNone/>
            </a:pPr>
            <a:endParaRPr lang="en-US" sz="100" b="1" dirty="0"/>
          </a:p>
        </p:txBody>
      </p:sp>
      <p:sp>
        <p:nvSpPr>
          <p:cNvPr id="14343" name="TextBox 6"/>
          <p:cNvSpPr txBox="1">
            <a:spLocks noChangeArrowheads="1"/>
          </p:cNvSpPr>
          <p:nvPr/>
        </p:nvSpPr>
        <p:spPr bwMode="auto">
          <a:xfrm>
            <a:off x="381000" y="1058863"/>
            <a:ext cx="800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342900" indent="-3429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l"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000" dirty="0" err="1" smtClean="0">
                <a:cs typeface="Arial" charset="0"/>
              </a:rPr>
              <a:t>Organizatie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patronala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autonoma</a:t>
            </a:r>
            <a:r>
              <a:rPr lang="en-US" sz="2000" dirty="0" smtClean="0">
                <a:cs typeface="Arial" charset="0"/>
              </a:rPr>
              <a:t>, </a:t>
            </a:r>
            <a:r>
              <a:rPr lang="en-US" sz="2000" dirty="0" err="1" smtClean="0">
                <a:cs typeface="Arial" charset="0"/>
              </a:rPr>
              <a:t>neguvernamentala</a:t>
            </a:r>
            <a:r>
              <a:rPr lang="en-US" sz="2000" dirty="0" smtClean="0">
                <a:cs typeface="Arial" charset="0"/>
              </a:rPr>
              <a:t>, </a:t>
            </a:r>
            <a:r>
              <a:rPr lang="en-US" sz="2000" dirty="0" err="1" smtClean="0">
                <a:cs typeface="Arial" charset="0"/>
              </a:rPr>
              <a:t>fara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caracter</a:t>
            </a:r>
            <a:r>
              <a:rPr lang="en-US" sz="2000" dirty="0" smtClean="0">
                <a:cs typeface="Arial" charset="0"/>
              </a:rPr>
              <a:t> politic, </a:t>
            </a:r>
            <a:r>
              <a:rPr lang="en-US" sz="2000" dirty="0" err="1" smtClean="0">
                <a:solidFill>
                  <a:srgbClr val="0070C0"/>
                </a:solidFill>
                <a:cs typeface="Arial" charset="0"/>
              </a:rPr>
              <a:t>infiintata</a:t>
            </a:r>
            <a:r>
              <a:rPr lang="en-US" sz="2000" dirty="0" smtClean="0">
                <a:solidFill>
                  <a:srgbClr val="0070C0"/>
                </a:solidFill>
                <a:cs typeface="Arial" charset="0"/>
              </a:rPr>
              <a:t> in </a:t>
            </a:r>
            <a:r>
              <a:rPr lang="en-US" sz="2000" dirty="0" err="1" smtClean="0">
                <a:solidFill>
                  <a:srgbClr val="0070C0"/>
                </a:solidFill>
                <a:cs typeface="Arial" charset="0"/>
              </a:rPr>
              <a:t>anul</a:t>
            </a:r>
            <a:r>
              <a:rPr lang="en-US" sz="2000" dirty="0" smtClean="0">
                <a:solidFill>
                  <a:srgbClr val="0070C0"/>
                </a:solidFill>
                <a:cs typeface="Arial" charset="0"/>
              </a:rPr>
              <a:t> 1991</a:t>
            </a:r>
            <a:endParaRPr lang="en-US" sz="2000" b="1" dirty="0">
              <a:solidFill>
                <a:srgbClr val="0070C0"/>
              </a:solidFill>
              <a:cs typeface="Arial" charset="0"/>
            </a:endParaRPr>
          </a:p>
        </p:txBody>
      </p:sp>
      <p:pic>
        <p:nvPicPr>
          <p:cNvPr id="8" name="Content Placeholder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1800" y="1412806"/>
            <a:ext cx="2859305" cy="3463994"/>
          </a:xfrm>
          <a:noFill/>
          <a:ln w="28575" cap="flat" cmpd="sng">
            <a:solidFill>
              <a:srgbClr val="0070C0"/>
            </a:solidFill>
            <a:prstDash val="solid"/>
            <a:miter lim="800000"/>
            <a:headEnd/>
            <a:tailEnd/>
          </a:ln>
          <a:extLst/>
        </p:spPr>
      </p:pic>
    </p:spTree>
    <p:extLst>
      <p:ext uri="{BB962C8B-B14F-4D97-AF65-F5344CB8AC3E}">
        <p14:creationId xmlns:p14="http://schemas.microsoft.com/office/powerpoint/2010/main" val="11354040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442" name="Group 2"/>
          <p:cNvGrpSpPr>
            <a:grpSpLocks/>
          </p:cNvGrpSpPr>
          <p:nvPr/>
        </p:nvGrpSpPr>
        <p:grpSpPr bwMode="auto">
          <a:xfrm>
            <a:off x="533400" y="1143000"/>
            <a:ext cx="7848600" cy="5181600"/>
            <a:chOff x="336" y="576"/>
            <a:chExt cx="4944" cy="3408"/>
          </a:xfrm>
        </p:grpSpPr>
        <p:pic>
          <p:nvPicPr>
            <p:cNvPr id="108544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576"/>
              <a:ext cx="4944" cy="3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23C5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85444" name="Text Box 4"/>
            <p:cNvSpPr txBox="1">
              <a:spLocks noChangeArrowheads="1"/>
            </p:cNvSpPr>
            <p:nvPr/>
          </p:nvSpPr>
          <p:spPr bwMode="auto">
            <a:xfrm>
              <a:off x="1304" y="1225"/>
              <a:ext cx="523" cy="20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l">
                <a:buFont typeface="Wingdings" pitchFamily="2" charset="2"/>
                <a:buNone/>
              </a:pPr>
              <a:r>
                <a:rPr lang="en-GB" sz="1400">
                  <a:solidFill>
                    <a:schemeClr val="accent1"/>
                  </a:solidFill>
                </a:rPr>
                <a:t>Alesd</a:t>
              </a:r>
              <a:endParaRPr lang="en-US" sz="1400">
                <a:solidFill>
                  <a:schemeClr val="accent1"/>
                </a:solidFill>
              </a:endParaRPr>
            </a:p>
          </p:txBody>
        </p:sp>
        <p:sp>
          <p:nvSpPr>
            <p:cNvPr id="1085445" name="Text Box 5"/>
            <p:cNvSpPr txBox="1">
              <a:spLocks noChangeArrowheads="1"/>
            </p:cNvSpPr>
            <p:nvPr/>
          </p:nvSpPr>
          <p:spPr bwMode="auto">
            <a:xfrm>
              <a:off x="2873" y="2582"/>
              <a:ext cx="760" cy="20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l">
                <a:buFont typeface="Wingdings" pitchFamily="2" charset="2"/>
                <a:buNone/>
              </a:pPr>
              <a:r>
                <a:rPr lang="en-GB" sz="1400">
                  <a:solidFill>
                    <a:schemeClr val="accent1"/>
                  </a:solidFill>
                </a:rPr>
                <a:t>Campulung</a:t>
              </a:r>
              <a:endParaRPr lang="en-US" sz="1400">
                <a:solidFill>
                  <a:schemeClr val="accent1"/>
                </a:solidFill>
              </a:endParaRPr>
            </a:p>
          </p:txBody>
        </p:sp>
        <p:sp>
          <p:nvSpPr>
            <p:cNvPr id="1085446" name="Text Box 6"/>
            <p:cNvSpPr txBox="1">
              <a:spLocks noChangeArrowheads="1"/>
            </p:cNvSpPr>
            <p:nvPr/>
          </p:nvSpPr>
          <p:spPr bwMode="auto">
            <a:xfrm>
              <a:off x="2825" y="2192"/>
              <a:ext cx="523" cy="20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3399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l">
                <a:buFont typeface="Wingdings" pitchFamily="2" charset="2"/>
                <a:buNone/>
              </a:pPr>
              <a:r>
                <a:rPr lang="en-GB" sz="1400">
                  <a:solidFill>
                    <a:srgbClr val="478E00"/>
                  </a:solidFill>
                </a:rPr>
                <a:t>Hoghiz</a:t>
              </a:r>
              <a:endParaRPr lang="en-US" sz="1400">
                <a:solidFill>
                  <a:srgbClr val="478E00"/>
                </a:solidFill>
              </a:endParaRPr>
            </a:p>
          </p:txBody>
        </p:sp>
        <p:sp>
          <p:nvSpPr>
            <p:cNvPr id="1085447" name="Text Box 7"/>
            <p:cNvSpPr txBox="1">
              <a:spLocks noChangeArrowheads="1"/>
            </p:cNvSpPr>
            <p:nvPr/>
          </p:nvSpPr>
          <p:spPr bwMode="auto">
            <a:xfrm>
              <a:off x="4584" y="3311"/>
              <a:ext cx="618" cy="20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3399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l">
                <a:buFont typeface="Wingdings" pitchFamily="2" charset="2"/>
                <a:buNone/>
              </a:pPr>
              <a:r>
                <a:rPr lang="en-GB" sz="1400">
                  <a:solidFill>
                    <a:srgbClr val="478E00"/>
                  </a:solidFill>
                </a:rPr>
                <a:t>Medgidia</a:t>
              </a:r>
              <a:endParaRPr lang="en-US" sz="1400">
                <a:solidFill>
                  <a:srgbClr val="478E00"/>
                </a:solidFill>
              </a:endParaRPr>
            </a:p>
          </p:txBody>
        </p:sp>
        <p:sp>
          <p:nvSpPr>
            <p:cNvPr id="1085448" name="Text Box 8"/>
            <p:cNvSpPr txBox="1">
              <a:spLocks noChangeArrowheads="1"/>
            </p:cNvSpPr>
            <p:nvPr/>
          </p:nvSpPr>
          <p:spPr bwMode="auto">
            <a:xfrm>
              <a:off x="1874" y="2395"/>
              <a:ext cx="428" cy="20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l">
                <a:buFont typeface="Wingdings" pitchFamily="2" charset="2"/>
                <a:buNone/>
              </a:pPr>
              <a:r>
                <a:rPr lang="en-GB" sz="1400">
                  <a:solidFill>
                    <a:schemeClr val="accent2"/>
                  </a:solidFill>
                </a:rPr>
                <a:t>Deva</a:t>
              </a:r>
              <a:endParaRPr 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1085449" name="Text Box 9"/>
            <p:cNvSpPr txBox="1">
              <a:spLocks noChangeArrowheads="1"/>
            </p:cNvSpPr>
            <p:nvPr/>
          </p:nvSpPr>
          <p:spPr bwMode="auto">
            <a:xfrm>
              <a:off x="3348" y="1276"/>
              <a:ext cx="428" cy="20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l">
                <a:buFont typeface="Wingdings" pitchFamily="2" charset="2"/>
                <a:buNone/>
              </a:pPr>
              <a:r>
                <a:rPr lang="en-GB" sz="1400">
                  <a:solidFill>
                    <a:schemeClr val="accent2"/>
                  </a:solidFill>
                </a:rPr>
                <a:t>Bicaz</a:t>
              </a:r>
              <a:endParaRPr 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1085450" name="Oval 10"/>
            <p:cNvSpPr>
              <a:spLocks noChangeArrowheads="1"/>
            </p:cNvSpPr>
            <p:nvPr/>
          </p:nvSpPr>
          <p:spPr bwMode="auto">
            <a:xfrm>
              <a:off x="2731" y="2330"/>
              <a:ext cx="142" cy="142"/>
            </a:xfrm>
            <a:prstGeom prst="ellipse">
              <a:avLst/>
            </a:prstGeom>
            <a:solidFill>
              <a:srgbClr val="52A4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600" b="0">
                <a:latin typeface="Times New Roman" pitchFamily="18" charset="0"/>
              </a:endParaRPr>
            </a:p>
          </p:txBody>
        </p:sp>
        <p:sp>
          <p:nvSpPr>
            <p:cNvPr id="1085451" name="Oval 11"/>
            <p:cNvSpPr>
              <a:spLocks noChangeArrowheads="1"/>
            </p:cNvSpPr>
            <p:nvPr/>
          </p:nvSpPr>
          <p:spPr bwMode="auto">
            <a:xfrm>
              <a:off x="2774" y="2711"/>
              <a:ext cx="146" cy="14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1085452" name="Oval 12"/>
            <p:cNvSpPr>
              <a:spLocks noChangeArrowheads="1"/>
            </p:cNvSpPr>
            <p:nvPr/>
          </p:nvSpPr>
          <p:spPr bwMode="auto">
            <a:xfrm>
              <a:off x="1205" y="1378"/>
              <a:ext cx="146" cy="1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1085453" name="Oval 13"/>
            <p:cNvSpPr>
              <a:spLocks noChangeArrowheads="1"/>
            </p:cNvSpPr>
            <p:nvPr/>
          </p:nvSpPr>
          <p:spPr bwMode="auto">
            <a:xfrm>
              <a:off x="4493" y="3475"/>
              <a:ext cx="143" cy="142"/>
            </a:xfrm>
            <a:prstGeom prst="ellipse">
              <a:avLst/>
            </a:prstGeom>
            <a:solidFill>
              <a:srgbClr val="52A4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600" b="0">
                <a:latin typeface="Times New Roman" pitchFamily="18" charset="0"/>
              </a:endParaRPr>
            </a:p>
          </p:txBody>
        </p:sp>
        <p:sp>
          <p:nvSpPr>
            <p:cNvPr id="1085454" name="Oval 14"/>
            <p:cNvSpPr>
              <a:spLocks noChangeArrowheads="1"/>
            </p:cNvSpPr>
            <p:nvPr/>
          </p:nvSpPr>
          <p:spPr bwMode="auto">
            <a:xfrm>
              <a:off x="1790" y="2545"/>
              <a:ext cx="143" cy="14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600" b="0">
                <a:latin typeface="Times New Roman" pitchFamily="18" charset="0"/>
              </a:endParaRPr>
            </a:p>
          </p:txBody>
        </p:sp>
        <p:sp>
          <p:nvSpPr>
            <p:cNvPr id="1085455" name="Oval 15"/>
            <p:cNvSpPr>
              <a:spLocks noChangeArrowheads="1"/>
            </p:cNvSpPr>
            <p:nvPr/>
          </p:nvSpPr>
          <p:spPr bwMode="auto">
            <a:xfrm>
              <a:off x="3254" y="1429"/>
              <a:ext cx="143" cy="14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1085456" name="Text Box 16"/>
            <p:cNvSpPr txBox="1">
              <a:spLocks noChangeArrowheads="1"/>
            </p:cNvSpPr>
            <p:nvPr/>
          </p:nvSpPr>
          <p:spPr bwMode="auto">
            <a:xfrm>
              <a:off x="3063" y="2836"/>
              <a:ext cx="428" cy="20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l">
                <a:buFont typeface="Wingdings" pitchFamily="2" charset="2"/>
                <a:buNone/>
              </a:pPr>
              <a:r>
                <a:rPr lang="en-GB" sz="1400">
                  <a:solidFill>
                    <a:schemeClr val="accent2"/>
                  </a:solidFill>
                </a:rPr>
                <a:t>Fieni</a:t>
              </a:r>
              <a:endParaRPr 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1085457" name="Oval 17"/>
            <p:cNvSpPr>
              <a:spLocks noChangeArrowheads="1"/>
            </p:cNvSpPr>
            <p:nvPr/>
          </p:nvSpPr>
          <p:spPr bwMode="auto">
            <a:xfrm>
              <a:off x="2959" y="2965"/>
              <a:ext cx="143" cy="14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o-RO"/>
            </a:p>
          </p:txBody>
        </p:sp>
      </p:grpSp>
      <p:sp>
        <p:nvSpPr>
          <p:cNvPr id="1085458" name="Rectangle 18"/>
          <p:cNvSpPr>
            <a:spLocks noChangeArrowheads="1"/>
          </p:cNvSpPr>
          <p:nvPr/>
        </p:nvSpPr>
        <p:spPr bwMode="auto">
          <a:xfrm>
            <a:off x="381000" y="266700"/>
            <a:ext cx="975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spcBef>
                <a:spcPct val="0"/>
              </a:spcBef>
              <a:buSzTx/>
              <a:buFont typeface="Wingdings" pitchFamily="2" charset="2"/>
              <a:buNone/>
            </a:pPr>
            <a:r>
              <a:rPr lang="en-GB" sz="2800" dirty="0" err="1" smtClean="0"/>
              <a:t>Fabrici</a:t>
            </a:r>
            <a:r>
              <a:rPr lang="en-GB" sz="2800" dirty="0" smtClean="0"/>
              <a:t> de </a:t>
            </a:r>
            <a:r>
              <a:rPr lang="en-GB" sz="2800" dirty="0" err="1" smtClean="0"/>
              <a:t>ciment</a:t>
            </a:r>
            <a:r>
              <a:rPr lang="en-GB" sz="2800" dirty="0" smtClean="0"/>
              <a:t> sub </a:t>
            </a:r>
            <a:r>
              <a:rPr lang="en-GB" sz="2800" dirty="0" err="1" smtClean="0"/>
              <a:t>incidenta</a:t>
            </a:r>
            <a:r>
              <a:rPr lang="en-GB" sz="2800" dirty="0" smtClean="0"/>
              <a:t> IED</a:t>
            </a:r>
            <a:endParaRPr lang="en-GB" sz="2800" dirty="0"/>
          </a:p>
        </p:txBody>
      </p:sp>
      <p:sp>
        <p:nvSpPr>
          <p:cNvPr id="1085459" name="Text Box 19"/>
          <p:cNvSpPr txBox="1">
            <a:spLocks noChangeArrowheads="1"/>
          </p:cNvSpPr>
          <p:nvPr/>
        </p:nvSpPr>
        <p:spPr bwMode="auto">
          <a:xfrm>
            <a:off x="7010400" y="1143000"/>
            <a:ext cx="2895600" cy="1694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l">
              <a:buFont typeface="Wingdings" pitchFamily="2" charset="2"/>
              <a:buNone/>
            </a:pPr>
            <a:r>
              <a:rPr lang="en-GB" sz="1600" dirty="0" err="1">
                <a:solidFill>
                  <a:schemeClr val="accent2"/>
                </a:solidFill>
              </a:rPr>
              <a:t>Carpatcement</a:t>
            </a:r>
            <a:r>
              <a:rPr lang="en-GB" sz="1600" dirty="0">
                <a:solidFill>
                  <a:schemeClr val="accent2"/>
                </a:solidFill>
              </a:rPr>
              <a:t> Holding (</a:t>
            </a:r>
            <a:r>
              <a:rPr lang="en-GB" sz="1600" dirty="0" err="1">
                <a:solidFill>
                  <a:schemeClr val="accent2"/>
                </a:solidFill>
              </a:rPr>
              <a:t>HeidelbergCement</a:t>
            </a:r>
            <a:r>
              <a:rPr lang="en-GB" sz="1600" dirty="0">
                <a:solidFill>
                  <a:schemeClr val="accent2"/>
                </a:solidFill>
              </a:rPr>
              <a:t>)</a:t>
            </a:r>
          </a:p>
          <a:p>
            <a:pPr algn="l">
              <a:buFont typeface="Wingdings" pitchFamily="2" charset="2"/>
              <a:buNone/>
            </a:pPr>
            <a:r>
              <a:rPr lang="en-GB" sz="1600" dirty="0" smtClean="0">
                <a:solidFill>
                  <a:srgbClr val="478E00"/>
                </a:solidFill>
              </a:rPr>
              <a:t>CRH </a:t>
            </a:r>
            <a:r>
              <a:rPr lang="en-GB" sz="1600" dirty="0" err="1" smtClean="0">
                <a:solidFill>
                  <a:srgbClr val="478E00"/>
                </a:solidFill>
              </a:rPr>
              <a:t>Ciment</a:t>
            </a:r>
            <a:r>
              <a:rPr lang="en-GB" sz="1600" dirty="0" smtClean="0">
                <a:solidFill>
                  <a:srgbClr val="478E00"/>
                </a:solidFill>
              </a:rPr>
              <a:t> (Romania)</a:t>
            </a:r>
          </a:p>
          <a:p>
            <a:pPr algn="l">
              <a:buNone/>
            </a:pPr>
            <a:r>
              <a:rPr lang="en-GB" sz="1600" dirty="0" err="1">
                <a:solidFill>
                  <a:schemeClr val="accent1"/>
                </a:solidFill>
              </a:rPr>
              <a:t>Holcim</a:t>
            </a:r>
            <a:r>
              <a:rPr lang="en-GB" sz="1600" dirty="0">
                <a:solidFill>
                  <a:schemeClr val="accent1"/>
                </a:solidFill>
              </a:rPr>
              <a:t> (Romania)</a:t>
            </a:r>
          </a:p>
          <a:p>
            <a:pPr algn="l">
              <a:buFont typeface="Wingdings" pitchFamily="2" charset="2"/>
              <a:buNone/>
            </a:pPr>
            <a:r>
              <a:rPr lang="en-US" sz="1600" dirty="0" smtClean="0">
                <a:solidFill>
                  <a:srgbClr val="00A2DC"/>
                </a:solidFill>
              </a:rPr>
              <a:t>                 </a:t>
            </a:r>
            <a:endParaRPr lang="en-US" sz="2000" dirty="0">
              <a:solidFill>
                <a:srgbClr val="00A2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8479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9601200" cy="804863"/>
          </a:xfrm>
        </p:spPr>
        <p:txBody>
          <a:bodyPr/>
          <a:lstStyle/>
          <a:p>
            <a:r>
              <a:rPr lang="en-US" b="1" dirty="0" err="1"/>
              <a:t>Investitii</a:t>
            </a:r>
            <a:r>
              <a:rPr lang="en-US" b="1" dirty="0"/>
              <a:t> </a:t>
            </a:r>
            <a:r>
              <a:rPr lang="en-US" b="1" dirty="0" err="1"/>
              <a:t>pentru</a:t>
            </a:r>
            <a:r>
              <a:rPr lang="en-US" b="1" dirty="0"/>
              <a:t> </a:t>
            </a:r>
            <a:r>
              <a:rPr lang="en-US" b="1" dirty="0" err="1"/>
              <a:t>implementarea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 err="1"/>
              <a:t>celor</a:t>
            </a:r>
            <a:r>
              <a:rPr lang="en-US" b="1" dirty="0"/>
              <a:t> </a:t>
            </a:r>
            <a:r>
              <a:rPr lang="en-US" b="1" dirty="0" err="1"/>
              <a:t>mai</a:t>
            </a:r>
            <a:r>
              <a:rPr lang="en-US" b="1" dirty="0"/>
              <a:t> </a:t>
            </a:r>
            <a:r>
              <a:rPr lang="en-US" b="1" dirty="0" err="1"/>
              <a:t>bune</a:t>
            </a:r>
            <a:r>
              <a:rPr lang="en-US" b="1" dirty="0"/>
              <a:t> </a:t>
            </a:r>
            <a:r>
              <a:rPr lang="en-US" b="1" dirty="0" err="1"/>
              <a:t>tehnici</a:t>
            </a:r>
            <a:r>
              <a:rPr lang="en-US" b="1" dirty="0"/>
              <a:t> </a:t>
            </a:r>
            <a:r>
              <a:rPr lang="en-US" b="1" dirty="0" err="1"/>
              <a:t>disponibile</a:t>
            </a:r>
            <a:r>
              <a:rPr lang="en-US" b="1" dirty="0"/>
              <a:t> </a:t>
            </a:r>
            <a:r>
              <a:rPr lang="en-US" b="1" dirty="0">
                <a:solidFill>
                  <a:srgbClr val="0070C0"/>
                </a:solidFill>
              </a:rPr>
              <a:t>(BAT)</a:t>
            </a:r>
          </a:p>
        </p:txBody>
      </p:sp>
      <p:sp>
        <p:nvSpPr>
          <p:cNvPr id="8806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9067800" cy="5070475"/>
          </a:xfrm>
        </p:spPr>
        <p:txBody>
          <a:bodyPr/>
          <a:lstStyle/>
          <a:p>
            <a:pPr>
              <a:buClr>
                <a:schemeClr val="accent2"/>
              </a:buClr>
              <a:buFont typeface="Wingdings" pitchFamily="2" charset="2"/>
              <a:buChar char="q"/>
            </a:pPr>
            <a:endParaRPr lang="en-US" sz="2000" dirty="0"/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endParaRPr lang="en-US" sz="1800" dirty="0"/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endParaRPr lang="en-US" sz="1800" dirty="0"/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endParaRPr lang="en-US" sz="1800" dirty="0"/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endParaRPr lang="en-US" sz="1800" dirty="0"/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endParaRPr lang="en-US" sz="1800" dirty="0"/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endParaRPr lang="en-US" sz="1800" dirty="0"/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endParaRPr lang="en-US" sz="1800" dirty="0"/>
          </a:p>
        </p:txBody>
      </p:sp>
      <p:sp>
        <p:nvSpPr>
          <p:cNvPr id="880644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5867400" cy="1995488"/>
          </a:xfrm>
          <a:prstGeom prst="rect">
            <a:avLst/>
          </a:prstGeom>
          <a:noFill/>
          <a:ln w="25400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l">
              <a:buFont typeface="Wingdings" pitchFamily="2" charset="2"/>
              <a:buNone/>
            </a:pPr>
            <a:r>
              <a:rPr lang="en-US" b="1" dirty="0">
                <a:solidFill>
                  <a:srgbClr val="0070C0"/>
                </a:solidFill>
              </a:rPr>
              <a:t>1990:</a:t>
            </a:r>
          </a:p>
          <a:p>
            <a:pPr marL="285750" indent="-285750" algn="l">
              <a:buClr>
                <a:srgbClr val="0070C0"/>
              </a:buClr>
              <a:buFont typeface="Wingdings" pitchFamily="2" charset="2"/>
              <a:buChar char="ü"/>
            </a:pPr>
            <a:r>
              <a:rPr lang="en-US" sz="1800" b="1" dirty="0"/>
              <a:t>5 </a:t>
            </a:r>
            <a:r>
              <a:rPr lang="en-US" sz="1800" b="1" dirty="0" err="1"/>
              <a:t>cuptoare</a:t>
            </a:r>
            <a:r>
              <a:rPr lang="en-US" sz="1800" b="1" dirty="0"/>
              <a:t> </a:t>
            </a:r>
            <a:r>
              <a:rPr lang="en-US" sz="1800" b="1" dirty="0" err="1"/>
              <a:t>pe</a:t>
            </a:r>
            <a:r>
              <a:rPr lang="en-US" sz="1800" b="1" dirty="0"/>
              <a:t> </a:t>
            </a:r>
            <a:r>
              <a:rPr lang="en-US" sz="1800" b="1" dirty="0" err="1"/>
              <a:t>procedeu</a:t>
            </a:r>
            <a:r>
              <a:rPr lang="en-US" sz="1800" b="1" dirty="0"/>
              <a:t> </a:t>
            </a:r>
            <a:r>
              <a:rPr lang="en-US" sz="1800" b="1" dirty="0" err="1"/>
              <a:t>umed</a:t>
            </a:r>
            <a:r>
              <a:rPr lang="en-US" sz="1800" b="1" dirty="0"/>
              <a:t> (</a:t>
            </a:r>
            <a:r>
              <a:rPr lang="en-US" sz="1800" b="1" dirty="0" err="1"/>
              <a:t>mici</a:t>
            </a:r>
            <a:r>
              <a:rPr lang="en-US" sz="1800" b="1" dirty="0"/>
              <a:t>)</a:t>
            </a:r>
          </a:p>
          <a:p>
            <a:pPr marL="285750" indent="-285750" algn="l">
              <a:buClr>
                <a:srgbClr val="0070C0"/>
              </a:buClr>
              <a:buFont typeface="Wingdings" pitchFamily="2" charset="2"/>
              <a:buChar char="ü"/>
            </a:pPr>
            <a:r>
              <a:rPr lang="en-US" sz="1800" b="1" dirty="0"/>
              <a:t>23 </a:t>
            </a:r>
            <a:r>
              <a:rPr lang="en-US" sz="1800" b="1" dirty="0" err="1"/>
              <a:t>cuptoare</a:t>
            </a:r>
            <a:r>
              <a:rPr lang="en-US" sz="1800" b="1" dirty="0"/>
              <a:t> </a:t>
            </a:r>
            <a:r>
              <a:rPr lang="en-US" sz="1800" b="1" dirty="0" err="1"/>
              <a:t>pe</a:t>
            </a:r>
            <a:r>
              <a:rPr lang="en-US" sz="1800" b="1" dirty="0"/>
              <a:t> </a:t>
            </a:r>
            <a:r>
              <a:rPr lang="en-US" sz="1800" b="1" dirty="0" err="1"/>
              <a:t>procedeu</a:t>
            </a:r>
            <a:r>
              <a:rPr lang="en-US" sz="1800" b="1" dirty="0"/>
              <a:t> </a:t>
            </a:r>
            <a:r>
              <a:rPr lang="en-US" sz="1800" b="1" dirty="0" err="1"/>
              <a:t>uscat</a:t>
            </a:r>
            <a:r>
              <a:rPr lang="en-US" sz="1800" b="1" dirty="0"/>
              <a:t> (800 t/</a:t>
            </a:r>
            <a:r>
              <a:rPr lang="en-US" sz="1800" b="1" dirty="0" err="1"/>
              <a:t>zi</a:t>
            </a:r>
            <a:r>
              <a:rPr lang="en-US" sz="1800" b="1" dirty="0"/>
              <a:t>)</a:t>
            </a:r>
          </a:p>
          <a:p>
            <a:pPr marL="285750" indent="-285750" algn="l">
              <a:buClr>
                <a:srgbClr val="0070C0"/>
              </a:buClr>
              <a:buFont typeface="Wingdings" pitchFamily="2" charset="2"/>
              <a:buChar char="ü"/>
            </a:pPr>
            <a:r>
              <a:rPr lang="en-US" sz="1800" b="1" dirty="0"/>
              <a:t>10 </a:t>
            </a:r>
            <a:r>
              <a:rPr lang="en-US" sz="1800" b="1" dirty="0" err="1"/>
              <a:t>cuptoare</a:t>
            </a:r>
            <a:r>
              <a:rPr lang="en-US" sz="1800" b="1" dirty="0"/>
              <a:t> </a:t>
            </a:r>
            <a:r>
              <a:rPr lang="en-US" sz="1800" b="1" dirty="0" err="1"/>
              <a:t>pe</a:t>
            </a:r>
            <a:r>
              <a:rPr lang="en-US" sz="1800" b="1" dirty="0"/>
              <a:t> </a:t>
            </a:r>
            <a:r>
              <a:rPr lang="en-US" sz="1800" b="1" dirty="0" err="1"/>
              <a:t>procedeu</a:t>
            </a:r>
            <a:r>
              <a:rPr lang="en-US" sz="1800" b="1" dirty="0"/>
              <a:t> </a:t>
            </a:r>
            <a:r>
              <a:rPr lang="en-US" sz="1800" b="1" dirty="0" err="1"/>
              <a:t>uscat</a:t>
            </a:r>
            <a:r>
              <a:rPr lang="en-US" sz="1800" b="1" dirty="0"/>
              <a:t> (3000 t/</a:t>
            </a:r>
            <a:r>
              <a:rPr lang="en-US" sz="1800" b="1" dirty="0" err="1"/>
              <a:t>zi</a:t>
            </a:r>
            <a:r>
              <a:rPr lang="en-US" sz="1800" b="1" dirty="0"/>
              <a:t> – </a:t>
            </a:r>
            <a:r>
              <a:rPr lang="en-US" sz="1800" b="1" dirty="0" err="1"/>
              <a:t>unul</a:t>
            </a:r>
            <a:r>
              <a:rPr lang="en-US" sz="1800" b="1" dirty="0"/>
              <a:t> cu </a:t>
            </a:r>
            <a:r>
              <a:rPr lang="en-US" sz="1800" b="1" dirty="0" err="1" smtClean="0"/>
              <a:t>precalcinare</a:t>
            </a:r>
            <a:r>
              <a:rPr lang="en-US" sz="1800" b="1" dirty="0" smtClean="0"/>
              <a:t>)</a:t>
            </a:r>
            <a:endParaRPr lang="en-US" sz="1800" b="1" dirty="0"/>
          </a:p>
        </p:txBody>
      </p:sp>
      <p:sp>
        <p:nvSpPr>
          <p:cNvPr id="880645" name="Text Box 5"/>
          <p:cNvSpPr txBox="1">
            <a:spLocks noChangeArrowheads="1"/>
          </p:cNvSpPr>
          <p:nvPr/>
        </p:nvSpPr>
        <p:spPr bwMode="auto">
          <a:xfrm>
            <a:off x="304800" y="2971800"/>
            <a:ext cx="5867400" cy="1433342"/>
          </a:xfrm>
          <a:prstGeom prst="rect">
            <a:avLst/>
          </a:prstGeom>
          <a:noFill/>
          <a:ln w="25400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l">
              <a:buFont typeface="Wingdings" pitchFamily="2" charset="2"/>
              <a:buNone/>
            </a:pPr>
            <a:r>
              <a:rPr lang="en-US" b="1" dirty="0" smtClean="0">
                <a:solidFill>
                  <a:srgbClr val="0070C0"/>
                </a:solidFill>
              </a:rPr>
              <a:t>2015:</a:t>
            </a:r>
            <a:endParaRPr lang="en-US" b="1" dirty="0">
              <a:solidFill>
                <a:srgbClr val="0070C0"/>
              </a:solidFill>
            </a:endParaRPr>
          </a:p>
          <a:p>
            <a:pPr marL="285750" indent="-285750" algn="l">
              <a:buClr>
                <a:srgbClr val="0070C0"/>
              </a:buClr>
              <a:buFont typeface="Wingdings" pitchFamily="2" charset="2"/>
              <a:buChar char="ü"/>
            </a:pPr>
            <a:r>
              <a:rPr lang="en-US" sz="1800" b="1" dirty="0" smtClean="0"/>
              <a:t>7 </a:t>
            </a:r>
            <a:r>
              <a:rPr lang="en-US" sz="1800" b="1" dirty="0" err="1" smtClean="0"/>
              <a:t>instalatii</a:t>
            </a:r>
            <a:r>
              <a:rPr lang="en-US" sz="1800" dirty="0"/>
              <a:t> </a:t>
            </a:r>
            <a:r>
              <a:rPr lang="en-US" sz="1800" dirty="0" smtClean="0"/>
              <a:t>(</a:t>
            </a:r>
            <a:r>
              <a:rPr lang="en-US" sz="1800" b="1" dirty="0" smtClean="0"/>
              <a:t>9 </a:t>
            </a:r>
            <a:r>
              <a:rPr lang="en-US" sz="1800" b="1" dirty="0" err="1" smtClean="0"/>
              <a:t>cuptoare</a:t>
            </a:r>
            <a:r>
              <a:rPr lang="en-US" sz="1800" b="1" dirty="0" smtClean="0"/>
              <a:t> cu </a:t>
            </a:r>
            <a:r>
              <a:rPr lang="en-US" sz="1800" b="1" dirty="0" err="1" smtClean="0"/>
              <a:t>capacitati</a:t>
            </a:r>
            <a:r>
              <a:rPr lang="en-US" sz="1800" b="1" dirty="0" smtClean="0"/>
              <a:t> &gt; </a:t>
            </a:r>
            <a:r>
              <a:rPr lang="en-US" sz="1800" dirty="0" smtClean="0"/>
              <a:t>3500 t/</a:t>
            </a:r>
            <a:r>
              <a:rPr lang="en-US" sz="1800" dirty="0" err="1" smtClean="0"/>
              <a:t>zi</a:t>
            </a:r>
            <a:r>
              <a:rPr lang="en-US" sz="1800" dirty="0" smtClean="0"/>
              <a:t>)</a:t>
            </a:r>
            <a:r>
              <a:rPr lang="en-US" sz="1800" b="1" dirty="0" smtClean="0"/>
              <a:t> - </a:t>
            </a:r>
            <a:r>
              <a:rPr lang="en-US" sz="1800" b="1" dirty="0" err="1" smtClean="0"/>
              <a:t>pe</a:t>
            </a:r>
            <a:r>
              <a:rPr lang="en-US" sz="1800" b="1" dirty="0" smtClean="0"/>
              <a:t> </a:t>
            </a:r>
            <a:r>
              <a:rPr lang="en-US" sz="1800" b="1" dirty="0" err="1"/>
              <a:t>procedeu</a:t>
            </a:r>
            <a:r>
              <a:rPr lang="en-US" sz="1800" b="1" dirty="0"/>
              <a:t> </a:t>
            </a:r>
            <a:r>
              <a:rPr lang="en-US" sz="1800" b="1" dirty="0" err="1" smtClean="0"/>
              <a:t>uscat</a:t>
            </a:r>
            <a:r>
              <a:rPr lang="en-US" sz="1800" b="1" dirty="0" smtClean="0"/>
              <a:t> cu </a:t>
            </a:r>
            <a:r>
              <a:rPr lang="en-US" sz="1800" b="1" dirty="0" err="1" smtClean="0"/>
              <a:t>preincalzire</a:t>
            </a:r>
            <a:r>
              <a:rPr lang="en-US" sz="1800" b="1" dirty="0" smtClean="0"/>
              <a:t> in </a:t>
            </a:r>
            <a:r>
              <a:rPr lang="en-US" sz="1800" b="1" dirty="0" err="1" smtClean="0"/>
              <a:t>mai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multe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trepte</a:t>
            </a:r>
            <a:r>
              <a:rPr lang="en-US" sz="1800" b="1" dirty="0" smtClean="0"/>
              <a:t>, </a:t>
            </a:r>
            <a:r>
              <a:rPr lang="en-US" sz="1800" b="1" dirty="0"/>
              <a:t>din care </a:t>
            </a:r>
            <a:r>
              <a:rPr lang="en-US" sz="1800" dirty="0" err="1" smtClean="0"/>
              <a:t>trei</a:t>
            </a:r>
            <a:r>
              <a:rPr lang="en-US" sz="1800" b="1" dirty="0" smtClean="0"/>
              <a:t> </a:t>
            </a:r>
            <a:r>
              <a:rPr lang="en-US" sz="1800" b="1" dirty="0"/>
              <a:t>cu </a:t>
            </a:r>
            <a:r>
              <a:rPr lang="en-US" sz="1800" b="1" dirty="0" err="1" smtClean="0"/>
              <a:t>precalcinare</a:t>
            </a:r>
            <a:endParaRPr lang="en-US" sz="1800" b="1" dirty="0"/>
          </a:p>
        </p:txBody>
      </p:sp>
      <p:pic>
        <p:nvPicPr>
          <p:cNvPr id="880646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800" y="1143000"/>
            <a:ext cx="3200400" cy="4800600"/>
          </a:xfr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80647" name="Text Box 7"/>
          <p:cNvSpPr txBox="1">
            <a:spLocks noChangeArrowheads="1"/>
          </p:cNvSpPr>
          <p:nvPr/>
        </p:nvSpPr>
        <p:spPr bwMode="auto">
          <a:xfrm>
            <a:off x="304800" y="4441001"/>
            <a:ext cx="5867400" cy="1802674"/>
          </a:xfrm>
          <a:prstGeom prst="rect">
            <a:avLst/>
          </a:prstGeom>
          <a:noFill/>
          <a:ln w="25400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l">
              <a:buFont typeface="Wingdings" pitchFamily="2" charset="2"/>
              <a:buNone/>
            </a:pPr>
            <a:r>
              <a:rPr lang="en-US" b="1" dirty="0" err="1" smtClean="0">
                <a:solidFill>
                  <a:srgbClr val="0070C0"/>
                </a:solidFill>
              </a:rPr>
              <a:t>Investitii</a:t>
            </a:r>
            <a:r>
              <a:rPr lang="en-US" dirty="0" smtClean="0">
                <a:solidFill>
                  <a:srgbClr val="0070C0"/>
                </a:solidFill>
              </a:rPr>
              <a:t>:</a:t>
            </a:r>
          </a:p>
          <a:p>
            <a:pPr marL="342900" indent="-342900" algn="l">
              <a:buClr>
                <a:srgbClr val="0070C0"/>
              </a:buClr>
              <a:buFont typeface="Wingdings" pitchFamily="2" charset="2"/>
              <a:buChar char="ü"/>
            </a:pPr>
            <a:r>
              <a:rPr lang="en-US" sz="1800" b="1" dirty="0" err="1" smtClean="0"/>
              <a:t>Totale</a:t>
            </a:r>
            <a:r>
              <a:rPr lang="en-US" sz="1800" b="1" dirty="0"/>
              <a:t>* ~ </a:t>
            </a:r>
            <a:r>
              <a:rPr lang="en-US" sz="1800" b="1" dirty="0" smtClean="0"/>
              <a:t>1,9 </a:t>
            </a:r>
            <a:r>
              <a:rPr lang="en-US" sz="1800" b="1" dirty="0" err="1"/>
              <a:t>miliarde</a:t>
            </a:r>
            <a:r>
              <a:rPr lang="en-US" sz="1800" b="1" dirty="0"/>
              <a:t> Euro</a:t>
            </a:r>
          </a:p>
          <a:p>
            <a:pPr marL="342900" indent="-342900" algn="l">
              <a:buClr>
                <a:srgbClr val="0070C0"/>
              </a:buClr>
              <a:buFont typeface="Wingdings" pitchFamily="2" charset="2"/>
              <a:buChar char="ü"/>
            </a:pPr>
            <a:r>
              <a:rPr lang="en-US" sz="1800" b="1" dirty="0" err="1"/>
              <a:t>Protectia</a:t>
            </a:r>
            <a:r>
              <a:rPr lang="en-US" sz="1800" b="1" dirty="0"/>
              <a:t> </a:t>
            </a:r>
            <a:r>
              <a:rPr lang="en-US" sz="1800" b="1" dirty="0" err="1"/>
              <a:t>Mediului</a:t>
            </a:r>
            <a:r>
              <a:rPr lang="en-US" sz="1800" b="1" dirty="0"/>
              <a:t> ~</a:t>
            </a:r>
            <a:r>
              <a:rPr lang="en-US" sz="1800" b="1" dirty="0" smtClean="0"/>
              <a:t>180</a:t>
            </a:r>
            <a:r>
              <a:rPr lang="en-US" sz="1800" b="1" dirty="0" smtClean="0">
                <a:solidFill>
                  <a:schemeClr val="accent1"/>
                </a:solidFill>
              </a:rPr>
              <a:t> </a:t>
            </a:r>
            <a:r>
              <a:rPr lang="en-US" sz="1800" b="1" dirty="0" err="1"/>
              <a:t>milioane</a:t>
            </a:r>
            <a:r>
              <a:rPr lang="en-US" sz="1800" b="1" dirty="0"/>
              <a:t> </a:t>
            </a:r>
            <a:r>
              <a:rPr lang="en-US" sz="1800" b="1" dirty="0" smtClean="0"/>
              <a:t>Euro</a:t>
            </a:r>
          </a:p>
          <a:p>
            <a:pPr algn="l">
              <a:buClr>
                <a:srgbClr val="0070C0"/>
              </a:buClr>
              <a:buNone/>
            </a:pPr>
            <a:endParaRPr lang="en-US" sz="1000" b="1" dirty="0">
              <a:solidFill>
                <a:schemeClr val="accent1"/>
              </a:solidFill>
            </a:endParaRPr>
          </a:p>
          <a:p>
            <a:pPr algn="l">
              <a:buFont typeface="Wingdings" pitchFamily="2" charset="2"/>
              <a:buNone/>
            </a:pPr>
            <a:r>
              <a:rPr lang="en-US" sz="1200" b="1" dirty="0"/>
              <a:t>*</a:t>
            </a:r>
            <a:r>
              <a:rPr lang="en-US" sz="1200" b="1" dirty="0" smtClean="0"/>
              <a:t>1997-2014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8801192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991600" cy="500063"/>
          </a:xfrm>
        </p:spPr>
        <p:txBody>
          <a:bodyPr/>
          <a:lstStyle/>
          <a:p>
            <a:r>
              <a:rPr lang="en-US" b="1" dirty="0" err="1" smtClean="0"/>
              <a:t>Autorizatii</a:t>
            </a:r>
            <a:r>
              <a:rPr lang="en-US" b="1" dirty="0" smtClean="0"/>
              <a:t> integrate in </a:t>
            </a:r>
            <a:r>
              <a:rPr lang="en-US" b="1" dirty="0" err="1" smtClean="0">
                <a:solidFill>
                  <a:schemeClr val="tx1"/>
                </a:solidFill>
              </a:rPr>
              <a:t>industria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cimentului</a:t>
            </a:r>
            <a:endParaRPr lang="ro-RO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1174455"/>
              </p:ext>
            </p:extLst>
          </p:nvPr>
        </p:nvGraphicFramePr>
        <p:xfrm>
          <a:off x="381000" y="1143000"/>
          <a:ext cx="9296400" cy="50292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927702"/>
                <a:gridCol w="1348898"/>
                <a:gridCol w="3200400"/>
                <a:gridCol w="1447800"/>
                <a:gridCol w="1371600"/>
              </a:tblGrid>
              <a:tr h="81199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 err="1">
                          <a:solidFill>
                            <a:srgbClr val="0070C0"/>
                          </a:solidFill>
                          <a:effectLst/>
                        </a:rPr>
                        <a:t>Compania</a:t>
                      </a:r>
                      <a:endParaRPr lang="en-US" sz="20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 err="1">
                          <a:solidFill>
                            <a:srgbClr val="0070C0"/>
                          </a:solidFill>
                          <a:effectLst/>
                        </a:rPr>
                        <a:t>Instalatia</a:t>
                      </a:r>
                      <a:endParaRPr lang="en-US" sz="20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 err="1">
                          <a:solidFill>
                            <a:srgbClr val="0070C0"/>
                          </a:solidFill>
                          <a:effectLst/>
                        </a:rPr>
                        <a:t>Autorizatie</a:t>
                      </a:r>
                      <a:r>
                        <a:rPr lang="en-US" sz="2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sz="2000" b="1" u="none" strike="noStrike" dirty="0" err="1">
                          <a:solidFill>
                            <a:srgbClr val="0070C0"/>
                          </a:solidFill>
                          <a:effectLst/>
                        </a:rPr>
                        <a:t>integrata</a:t>
                      </a:r>
                      <a:r>
                        <a:rPr lang="en-US" sz="2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endParaRPr lang="en-US" sz="20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 err="1">
                          <a:solidFill>
                            <a:srgbClr val="0070C0"/>
                          </a:solidFill>
                          <a:effectLst/>
                        </a:rPr>
                        <a:t>Ultima</a:t>
                      </a:r>
                      <a:r>
                        <a:rPr lang="en-US" sz="2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sz="2000" b="1" u="none" strike="noStrike" dirty="0" err="1">
                          <a:solidFill>
                            <a:srgbClr val="0070C0"/>
                          </a:solidFill>
                          <a:effectLst/>
                        </a:rPr>
                        <a:t>revizuire</a:t>
                      </a:r>
                      <a:endParaRPr lang="en-US" sz="20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 err="1">
                          <a:solidFill>
                            <a:srgbClr val="0070C0"/>
                          </a:solidFill>
                          <a:effectLst/>
                        </a:rPr>
                        <a:t>Valabilitate</a:t>
                      </a:r>
                      <a:r>
                        <a:rPr lang="en-US" sz="2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endParaRPr lang="en-US" sz="20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7815" marR="7815" marT="7815" marB="0" anchor="ctr"/>
                </a:tc>
              </a:tr>
              <a:tr h="602925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en-US" sz="1800" b="1" u="none" strike="noStrike" dirty="0" err="1">
                          <a:solidFill>
                            <a:srgbClr val="00B050"/>
                          </a:solidFill>
                          <a:effectLst/>
                        </a:rPr>
                        <a:t>Carpatcement</a:t>
                      </a:r>
                      <a:endParaRPr lang="en-US" sz="1800" b="1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Bicaz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Nr.6 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din 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20.10.2015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19.10.2025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15" marR="7815" marT="7815" marB="0" anchor="ctr"/>
                </a:tc>
              </a:tr>
              <a:tr h="5996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Deva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Nr.42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din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15.07.2008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22.11.2013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15.07.2018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15" marR="7815" marT="7815" marB="0" anchor="ctr"/>
                </a:tc>
              </a:tr>
              <a:tr h="602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u="none" strike="noStrike" dirty="0" err="1" smtClean="0">
                          <a:effectLst/>
                        </a:rPr>
                        <a:t>Fieni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Nr.70 din 10.07.2006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28.10.2013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09.04.2022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15" marR="7815" marT="7815" marB="0" anchor="ctr"/>
                </a:tc>
              </a:tr>
              <a:tr h="602925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CRH </a:t>
                      </a:r>
                      <a:r>
                        <a:rPr lang="en-US" sz="1800" b="1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Ciment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u="none" strike="noStrike" dirty="0" err="1" smtClean="0">
                          <a:effectLst/>
                        </a:rPr>
                        <a:t>Hoghiz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u="none" strike="noStrike" dirty="0">
                          <a:effectLst/>
                        </a:rPr>
                        <a:t> </a:t>
                      </a:r>
                      <a:r>
                        <a:rPr lang="en-US" sz="1800" b="1" u="none" strike="noStrike" dirty="0" smtClean="0">
                          <a:effectLst/>
                        </a:rPr>
                        <a:t> </a:t>
                      </a:r>
                      <a:r>
                        <a:rPr lang="it-IT" sz="1800" b="1" dirty="0" smtClean="0"/>
                        <a:t>Nr. SB 3  </a:t>
                      </a:r>
                      <a:r>
                        <a:rPr lang="it-IT" sz="1800" b="1" dirty="0" err="1" smtClean="0"/>
                        <a:t>din</a:t>
                      </a:r>
                      <a:r>
                        <a:rPr lang="it-IT" sz="1800" b="1" dirty="0" smtClean="0"/>
                        <a:t> 15.07.2005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b="1" dirty="0" smtClean="0"/>
                        <a:t>20.12.2013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dirty="0">
                          <a:effectLst/>
                        </a:rPr>
                        <a:t> </a:t>
                      </a:r>
                      <a:r>
                        <a:rPr lang="it-IT" sz="1800" b="1" dirty="0" smtClean="0"/>
                        <a:t>24.12.2017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5" marR="7815" marT="7815" marB="0" anchor="ctr"/>
                </a:tc>
              </a:tr>
              <a:tr h="602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u="none" strike="noStrike" dirty="0" err="1" smtClean="0">
                          <a:effectLst/>
                        </a:rPr>
                        <a:t>Medgidia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u="none" strike="noStrike" dirty="0">
                          <a:effectLst/>
                        </a:rPr>
                        <a:t> </a:t>
                      </a:r>
                      <a:r>
                        <a:rPr lang="en-US" sz="1800" b="1" u="none" strike="noStrike" dirty="0" smtClean="0">
                          <a:effectLst/>
                        </a:rPr>
                        <a:t> </a:t>
                      </a:r>
                      <a:r>
                        <a:rPr lang="it-IT" sz="1800" b="1" dirty="0" smtClean="0"/>
                        <a:t>Nr.1 </a:t>
                      </a:r>
                      <a:r>
                        <a:rPr lang="it-IT" sz="1800" b="1" dirty="0" err="1" smtClean="0"/>
                        <a:t>din</a:t>
                      </a:r>
                      <a:r>
                        <a:rPr lang="it-IT" sz="1800" b="1" dirty="0" smtClean="0"/>
                        <a:t> 19.01.2006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>
                          <a:effectLst/>
                        </a:rPr>
                        <a:t> </a:t>
                      </a:r>
                      <a:r>
                        <a:rPr lang="it-IT" sz="1800" b="1" dirty="0" smtClean="0"/>
                        <a:t>20.12.2013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dirty="0">
                          <a:effectLst/>
                        </a:rPr>
                        <a:t> </a:t>
                      </a:r>
                      <a:r>
                        <a:rPr lang="it-IT" sz="1800" b="1" dirty="0" smtClean="0"/>
                        <a:t>20.12.2023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5" marR="7815" marT="7815" marB="0" anchor="ctr"/>
                </a:tc>
              </a:tr>
              <a:tr h="602925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Holcim Romania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u="none" strike="noStrike" dirty="0" err="1" smtClean="0">
                          <a:effectLst/>
                        </a:rPr>
                        <a:t>Alesd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u="none" strike="noStrike" dirty="0">
                          <a:effectLst/>
                        </a:rPr>
                        <a:t> </a:t>
                      </a:r>
                      <a:r>
                        <a:rPr lang="en-US" sz="1800" b="1" u="none" strike="noStrike" dirty="0" smtClean="0">
                          <a:effectLst/>
                        </a:rPr>
                        <a:t> Nr. 92 – NV</a:t>
                      </a:r>
                      <a:r>
                        <a:rPr lang="en-US" sz="1800" b="1" u="none" strike="noStrike" baseline="0" dirty="0" smtClean="0">
                          <a:effectLst/>
                        </a:rPr>
                        <a:t> 6 din 30.10.2007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 smtClean="0">
                          <a:effectLst/>
                        </a:rPr>
                        <a:t>12.11.2012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>
                          <a:effectLst/>
                        </a:rPr>
                        <a:t> </a:t>
                      </a:r>
                      <a:r>
                        <a:rPr lang="en-US" sz="1800" b="1" u="none" strike="noStrike" dirty="0" smtClean="0">
                          <a:effectLst/>
                        </a:rPr>
                        <a:t>30.10.2017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5" marR="7815" marT="7815" marB="0" anchor="ctr"/>
                </a:tc>
              </a:tr>
              <a:tr h="602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u="none" strike="noStrike" dirty="0" err="1" smtClean="0">
                          <a:effectLst/>
                        </a:rPr>
                        <a:t>Campulung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u="none" strike="noStrike" dirty="0">
                          <a:effectLst/>
                        </a:rPr>
                        <a:t> </a:t>
                      </a:r>
                      <a:r>
                        <a:rPr lang="en-US" sz="1800" b="1" u="none" strike="noStrike" dirty="0" smtClean="0">
                          <a:effectLst/>
                        </a:rPr>
                        <a:t> Nr. 53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u="none" strike="noStrike" dirty="0">
                          <a:effectLst/>
                        </a:rPr>
                        <a:t> </a:t>
                      </a:r>
                      <a:r>
                        <a:rPr lang="en-US" sz="1800" b="1" u="none" strike="noStrike" dirty="0" smtClean="0">
                          <a:effectLst/>
                        </a:rPr>
                        <a:t> 10.09.2014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>
                          <a:effectLst/>
                        </a:rPr>
                        <a:t> </a:t>
                      </a:r>
                      <a:r>
                        <a:rPr lang="en-US" sz="1800" b="1" u="none" strike="noStrike" dirty="0" smtClean="0">
                          <a:effectLst/>
                        </a:rPr>
                        <a:t>03.01.2021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5" marR="7815" marT="781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24604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315200" cy="500063"/>
          </a:xfrm>
        </p:spPr>
        <p:txBody>
          <a:bodyPr/>
          <a:lstStyle/>
          <a:p>
            <a:r>
              <a:rPr lang="en-US" b="1" dirty="0" err="1" smtClean="0"/>
              <a:t>Principalele</a:t>
            </a:r>
            <a:r>
              <a:rPr lang="en-US" b="1" dirty="0" smtClean="0"/>
              <a:t> </a:t>
            </a:r>
            <a:r>
              <a:rPr lang="en-US" b="1" dirty="0" err="1" smtClean="0"/>
              <a:t>tehnici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tx1"/>
                </a:solidFill>
              </a:rPr>
              <a:t>BAT </a:t>
            </a:r>
            <a:r>
              <a:rPr lang="en-US" b="1" dirty="0" err="1" smtClean="0"/>
              <a:t>implementate</a:t>
            </a:r>
            <a:r>
              <a:rPr lang="en-US" b="1" dirty="0" smtClean="0"/>
              <a:t> (1)</a:t>
            </a:r>
            <a:endParaRPr lang="ro-R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9525000" cy="510838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000" b="1" dirty="0" err="1" smtClean="0"/>
              <a:t>Reducerea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emisiilor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pulberi</a:t>
            </a:r>
            <a:endParaRPr lang="en-US" sz="2000" b="1" dirty="0" smtClean="0"/>
          </a:p>
          <a:p>
            <a:pPr lvl="1">
              <a:buFont typeface="Wingdings" pitchFamily="2" charset="2"/>
              <a:buChar char="§"/>
            </a:pPr>
            <a:r>
              <a:rPr lang="en-US" sz="1800" b="1" dirty="0" err="1" smtClean="0"/>
              <a:t>filtre</a:t>
            </a:r>
            <a:r>
              <a:rPr lang="en-US" sz="1800" b="1" dirty="0" smtClean="0"/>
              <a:t> cu </a:t>
            </a:r>
            <a:r>
              <a:rPr lang="en-US" sz="1800" b="1" dirty="0" err="1" smtClean="0"/>
              <a:t>saci</a:t>
            </a:r>
            <a:r>
              <a:rPr lang="en-US" sz="1800" b="1" dirty="0" smtClean="0"/>
              <a:t>/ </a:t>
            </a:r>
            <a:r>
              <a:rPr lang="en-US" sz="1800" b="1" dirty="0" err="1" smtClean="0"/>
              <a:t>electrofiltre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performante</a:t>
            </a:r>
            <a:r>
              <a:rPr lang="en-US" sz="1800" b="1" dirty="0" smtClean="0"/>
              <a:t>    </a:t>
            </a:r>
          </a:p>
          <a:p>
            <a:pPr marL="292100" lvl="1" indent="0">
              <a:buNone/>
            </a:pPr>
            <a:endParaRPr lang="en-US" sz="1000" b="1" dirty="0" smtClean="0"/>
          </a:p>
          <a:p>
            <a:pPr>
              <a:buFont typeface="Wingdings" pitchFamily="2" charset="2"/>
              <a:buChar char="Ø"/>
            </a:pPr>
            <a:r>
              <a:rPr lang="en-US" sz="2000" b="1" dirty="0" err="1" smtClean="0"/>
              <a:t>Reducerea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emisiilor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NOx</a:t>
            </a:r>
            <a:r>
              <a:rPr lang="en-US" sz="2000" b="1" dirty="0" smtClean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b="1" dirty="0" err="1" smtClean="0"/>
              <a:t>Tehnici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primare</a:t>
            </a:r>
            <a:r>
              <a:rPr lang="en-US" sz="1800" b="1" dirty="0" smtClean="0"/>
              <a:t>: </a:t>
            </a:r>
            <a:r>
              <a:rPr lang="en-US" sz="1800" b="1" dirty="0" err="1" smtClean="0"/>
              <a:t>arzatoare</a:t>
            </a:r>
            <a:r>
              <a:rPr lang="en-US" sz="1800" b="1" dirty="0" smtClean="0"/>
              <a:t> cu </a:t>
            </a:r>
            <a:r>
              <a:rPr lang="en-US" sz="1800" b="1" dirty="0" err="1" smtClean="0"/>
              <a:t>emisii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reduse</a:t>
            </a:r>
            <a:r>
              <a:rPr lang="en-US" sz="1800" b="1" dirty="0" smtClean="0"/>
              <a:t> de </a:t>
            </a:r>
            <a:r>
              <a:rPr lang="en-US" sz="1800" b="1" dirty="0" err="1" smtClean="0"/>
              <a:t>Nox</a:t>
            </a:r>
            <a:r>
              <a:rPr lang="en-US" sz="1800" b="1" dirty="0" smtClean="0"/>
              <a:t>, </a:t>
            </a:r>
            <a:r>
              <a:rPr lang="en-US" sz="1800" b="1" dirty="0" err="1" smtClean="0"/>
              <a:t>optimizarea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proceselor</a:t>
            </a:r>
            <a:r>
              <a:rPr lang="en-US" sz="1800" b="1" dirty="0" smtClean="0"/>
              <a:t>, </a:t>
            </a:r>
            <a:r>
              <a:rPr lang="en-US" sz="1800" b="1" dirty="0" err="1" smtClean="0"/>
              <a:t>etc</a:t>
            </a:r>
            <a:endParaRPr lang="en-US" sz="1800" b="1" dirty="0" smtClean="0"/>
          </a:p>
          <a:p>
            <a:pPr lvl="1">
              <a:buFont typeface="Wingdings" pitchFamily="2" charset="2"/>
              <a:buChar char="§"/>
            </a:pPr>
            <a:r>
              <a:rPr lang="en-US" sz="1800" b="1" dirty="0" smtClean="0"/>
              <a:t>SNCR (</a:t>
            </a:r>
            <a:r>
              <a:rPr lang="en-US" sz="1800" b="1" dirty="0" err="1" smtClean="0"/>
              <a:t>reducere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selectiva</a:t>
            </a:r>
            <a:r>
              <a:rPr lang="en-US" sz="1800" b="1" dirty="0" smtClean="0"/>
              <a:t> non-</a:t>
            </a:r>
            <a:r>
              <a:rPr lang="en-US" sz="1800" b="1" dirty="0" err="1" smtClean="0"/>
              <a:t>catalitica</a:t>
            </a:r>
            <a:r>
              <a:rPr lang="en-US" sz="1800" b="1" dirty="0" smtClean="0"/>
              <a:t>)</a:t>
            </a:r>
            <a:r>
              <a:rPr lang="en-US" sz="2000" b="1" dirty="0" smtClean="0"/>
              <a:t> </a:t>
            </a:r>
          </a:p>
          <a:p>
            <a:pPr lvl="1"/>
            <a:endParaRPr lang="en-US" sz="1000" b="1" dirty="0"/>
          </a:p>
          <a:p>
            <a:pPr>
              <a:buFont typeface="Wingdings" pitchFamily="2" charset="2"/>
              <a:buChar char="Ø"/>
            </a:pPr>
            <a:r>
              <a:rPr lang="en-US" sz="2000" b="1" dirty="0" err="1"/>
              <a:t>Reducerea</a:t>
            </a:r>
            <a:r>
              <a:rPr lang="en-US" sz="2000" b="1" dirty="0"/>
              <a:t> </a:t>
            </a:r>
            <a:r>
              <a:rPr lang="en-US" sz="2000" b="1" dirty="0" err="1"/>
              <a:t>emisiilor</a:t>
            </a:r>
            <a:r>
              <a:rPr lang="en-US" sz="2000" b="1" dirty="0"/>
              <a:t> de </a:t>
            </a:r>
            <a:r>
              <a:rPr lang="en-US" sz="2000" b="1" dirty="0" err="1" smtClean="0"/>
              <a:t>SOx</a:t>
            </a:r>
            <a:r>
              <a:rPr lang="en-US" sz="2000" b="1" dirty="0" smtClean="0"/>
              <a:t> (</a:t>
            </a:r>
            <a:r>
              <a:rPr lang="en-US" sz="2000" b="1" dirty="0" err="1" smtClean="0"/>
              <a:t>functie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compozitia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materiei</a:t>
            </a:r>
            <a:r>
              <a:rPr lang="en-US" sz="2000" b="1" dirty="0" smtClean="0"/>
              <a:t> prime)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b="1" dirty="0" err="1" smtClean="0"/>
              <a:t>Optimizarea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procesului</a:t>
            </a:r>
            <a:r>
              <a:rPr lang="en-US" sz="1800" b="1" dirty="0" smtClean="0"/>
              <a:t> de </a:t>
            </a:r>
            <a:r>
              <a:rPr lang="en-US" sz="1800" b="1" dirty="0" err="1" smtClean="0"/>
              <a:t>macinare</a:t>
            </a:r>
            <a:r>
              <a:rPr lang="en-US" sz="1800" b="1" dirty="0" smtClean="0"/>
              <a:t> a </a:t>
            </a:r>
            <a:r>
              <a:rPr lang="en-US" sz="1800" b="1" dirty="0" err="1" smtClean="0"/>
              <a:t>materiei</a:t>
            </a:r>
            <a:r>
              <a:rPr lang="en-US" sz="1800" b="1" dirty="0" smtClean="0"/>
              <a:t> prime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b="1" dirty="0" err="1" smtClean="0"/>
              <a:t>Adaugare</a:t>
            </a:r>
            <a:r>
              <a:rPr lang="en-US" sz="1800" b="1" dirty="0" smtClean="0"/>
              <a:t> de </a:t>
            </a:r>
            <a:r>
              <a:rPr lang="en-US" sz="1800" b="1" dirty="0" err="1" smtClean="0"/>
              <a:t>absorbant</a:t>
            </a:r>
            <a:endParaRPr lang="en-US" sz="1800" b="1" dirty="0" smtClean="0"/>
          </a:p>
        </p:txBody>
      </p:sp>
      <p:pic>
        <p:nvPicPr>
          <p:cNvPr id="4" name="Picture 2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lum brigh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990600"/>
            <a:ext cx="2016125" cy="1584325"/>
          </a:xfrm>
          <a:prstGeom prst="rect">
            <a:avLst/>
          </a:prstGeom>
          <a:noFill/>
          <a:ln w="12700" algn="ctr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0" descr="filtru moara verticala 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987" y="4784538"/>
            <a:ext cx="2016125" cy="1619250"/>
          </a:xfrm>
          <a:prstGeom prst="rect">
            <a:avLst/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800600"/>
            <a:ext cx="1984375" cy="1603188"/>
          </a:xfrm>
          <a:prstGeom prst="rect">
            <a:avLst/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1" descr="Picture1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784539"/>
            <a:ext cx="1944688" cy="16192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9139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9448800" cy="500063"/>
          </a:xfrm>
        </p:spPr>
        <p:txBody>
          <a:bodyPr/>
          <a:lstStyle/>
          <a:p>
            <a:r>
              <a:rPr lang="en-US" b="1" dirty="0" err="1"/>
              <a:t>Costuri</a:t>
            </a:r>
            <a:r>
              <a:rPr lang="en-US" b="1" dirty="0"/>
              <a:t> de </a:t>
            </a:r>
            <a:r>
              <a:rPr lang="en-US" b="1" dirty="0" err="1" smtClean="0"/>
              <a:t>implementare</a:t>
            </a:r>
            <a:r>
              <a:rPr lang="en-US" b="1" dirty="0" smtClean="0"/>
              <a:t> </a:t>
            </a:r>
            <a:r>
              <a:rPr lang="en-US" b="1" dirty="0" err="1" smtClean="0"/>
              <a:t>tehnici</a:t>
            </a:r>
            <a:r>
              <a:rPr lang="en-US" b="1" dirty="0" smtClean="0"/>
              <a:t> – extras </a:t>
            </a:r>
            <a:r>
              <a:rPr lang="en-US" b="1" dirty="0" smtClean="0">
                <a:solidFill>
                  <a:schemeClr val="tx1"/>
                </a:solidFill>
              </a:rPr>
              <a:t>BAT</a:t>
            </a:r>
            <a:r>
              <a:rPr lang="en-US" b="1" dirty="0" smtClean="0"/>
              <a:t> – BREF </a:t>
            </a:r>
            <a:endParaRPr lang="ro-RO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76600" y="914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 err="1" smtClean="0">
                <a:solidFill>
                  <a:srgbClr val="002060"/>
                </a:solidFill>
              </a:rPr>
              <a:t>NOx</a:t>
            </a: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2362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 err="1" smtClean="0">
                <a:solidFill>
                  <a:srgbClr val="002060"/>
                </a:solidFill>
              </a:rPr>
              <a:t>SOx</a:t>
            </a: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6939606"/>
              </p:ext>
            </p:extLst>
          </p:nvPr>
        </p:nvGraphicFramePr>
        <p:xfrm>
          <a:off x="533400" y="1283732"/>
          <a:ext cx="8991601" cy="86980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16819"/>
                <a:gridCol w="2284409"/>
                <a:gridCol w="1891505"/>
                <a:gridCol w="3198868"/>
              </a:tblGrid>
              <a:tr h="423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 err="1">
                          <a:solidFill>
                            <a:srgbClr val="0070C0"/>
                          </a:solidFill>
                          <a:effectLst/>
                        </a:rPr>
                        <a:t>Tehnica</a:t>
                      </a:r>
                      <a:endParaRPr lang="en-US" sz="12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8184" marR="8184" marT="81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 err="1">
                          <a:solidFill>
                            <a:srgbClr val="0070C0"/>
                          </a:solidFill>
                          <a:effectLst/>
                        </a:rPr>
                        <a:t>Aplicabilitate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8184" marR="8184" marT="818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Cost de investitii </a:t>
                      </a:r>
                      <a:endParaRPr lang="pt-BR" sz="1600" b="1" u="none" strike="noStrike" dirty="0" smtClean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l" fontAlgn="b"/>
                      <a:r>
                        <a:rPr lang="pt-BR" sz="14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(</a:t>
                      </a:r>
                      <a:r>
                        <a:rPr lang="pt-BR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Mil EUR)</a:t>
                      </a:r>
                      <a:endParaRPr lang="pt-BR" sz="14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8184" marR="8184" marT="81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Cost de operare</a:t>
                      </a:r>
                      <a:br>
                        <a:rPr lang="nl-NL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</a:br>
                      <a:r>
                        <a:rPr lang="nl-NL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 (EUR/T </a:t>
                      </a:r>
                      <a:r>
                        <a:rPr lang="nl-NL" sz="1400" b="1" u="none" strike="noStrike" dirty="0" err="1" smtClean="0">
                          <a:solidFill>
                            <a:srgbClr val="0070C0"/>
                          </a:solidFill>
                          <a:effectLst/>
                        </a:rPr>
                        <a:t>clincher</a:t>
                      </a:r>
                      <a:r>
                        <a:rPr lang="nl-NL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)</a:t>
                      </a:r>
                      <a:endParaRPr lang="nl-NL" sz="14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8184" marR="8184" marT="8184" marB="0" anchor="b"/>
                </a:tc>
              </a:tr>
              <a:tr h="2116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SNCR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84" marR="8184" marT="818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Schimbator</a:t>
                      </a:r>
                      <a:r>
                        <a:rPr lang="en-US" sz="1400" b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1" u="none" strike="noStrike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si</a:t>
                      </a:r>
                      <a:r>
                        <a:rPr lang="en-US" sz="1400" b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Precalcinator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184" marR="8184" marT="81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0.5 - 1.2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84" marR="8184" marT="81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0.1 - 1.7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84" marR="8184" marT="8184" marB="0" anchor="b"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576584"/>
              </p:ext>
            </p:extLst>
          </p:nvPr>
        </p:nvGraphicFramePr>
        <p:xfrm>
          <a:off x="533400" y="2807731"/>
          <a:ext cx="8991599" cy="9248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0200"/>
                <a:gridCol w="2286000"/>
                <a:gridCol w="1905000"/>
                <a:gridCol w="3200399"/>
              </a:tblGrid>
              <a:tr h="4624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u="none" strike="noStrike" dirty="0" err="1">
                          <a:solidFill>
                            <a:srgbClr val="0070C0"/>
                          </a:solidFill>
                          <a:effectLst/>
                        </a:rPr>
                        <a:t>Tehnica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u="none" strike="noStrike" dirty="0" err="1">
                          <a:solidFill>
                            <a:srgbClr val="0070C0"/>
                          </a:solidFill>
                          <a:effectLst/>
                        </a:rPr>
                        <a:t>Aplicabilitate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Cost de </a:t>
                      </a:r>
                      <a:r>
                        <a:rPr lang="en-US" sz="1400" b="1" u="none" strike="noStrike" dirty="0" err="1" smtClean="0">
                          <a:solidFill>
                            <a:srgbClr val="0070C0"/>
                          </a:solidFill>
                          <a:effectLst/>
                        </a:rPr>
                        <a:t>investitie</a:t>
                      </a:r>
                      <a:endParaRPr lang="en-US" sz="1400" b="1" u="none" strike="noStrike" dirty="0" smtClean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l" rtl="0" fontAlgn="ctr"/>
                      <a:r>
                        <a:rPr lang="en-US" sz="14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(Mil EUR)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Cost de </a:t>
                      </a:r>
                      <a:r>
                        <a:rPr lang="en-US" sz="1400" b="1" u="none" strike="noStrike" dirty="0" err="1">
                          <a:solidFill>
                            <a:srgbClr val="0070C0"/>
                          </a:solidFill>
                          <a:effectLst/>
                        </a:rPr>
                        <a:t>operare</a:t>
                      </a:r>
                      <a:r>
                        <a:rPr lang="en-US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endParaRPr lang="en-US" sz="1400" b="1" u="none" strike="noStrike" dirty="0" smtClean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l" rtl="0" fontAlgn="ctr"/>
                      <a:r>
                        <a:rPr lang="en-US" sz="14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(</a:t>
                      </a:r>
                      <a:r>
                        <a:rPr lang="en-US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EUR/t)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624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u="none" strike="noStrike" dirty="0" err="1">
                          <a:effectLst/>
                        </a:rPr>
                        <a:t>Adaugare</a:t>
                      </a:r>
                      <a:r>
                        <a:rPr lang="en-US" sz="1400" b="1" u="none" strike="noStrike" dirty="0">
                          <a:effectLst/>
                        </a:rPr>
                        <a:t> de </a:t>
                      </a:r>
                      <a:r>
                        <a:rPr lang="en-US" sz="1400" b="1" u="none" strike="noStrike" dirty="0" err="1">
                          <a:effectLst/>
                        </a:rPr>
                        <a:t>absorbant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u="none" strike="noStrike" dirty="0" err="1" smtClean="0">
                          <a:effectLst/>
                        </a:rPr>
                        <a:t>Toate</a:t>
                      </a:r>
                      <a:r>
                        <a:rPr lang="en-US" sz="1400" b="1" u="none" strike="noStrike" dirty="0" smtClean="0">
                          <a:effectLst/>
                        </a:rPr>
                        <a:t> </a:t>
                      </a:r>
                      <a:r>
                        <a:rPr lang="en-US" sz="1400" b="1" u="none" strike="noStrike" dirty="0" err="1" smtClean="0">
                          <a:effectLst/>
                        </a:rPr>
                        <a:t>tipurile</a:t>
                      </a:r>
                      <a:r>
                        <a:rPr lang="en-US" sz="1400" b="1" u="none" strike="noStrike" dirty="0" smtClean="0">
                          <a:effectLst/>
                        </a:rPr>
                        <a:t> de </a:t>
                      </a:r>
                      <a:r>
                        <a:rPr lang="en-US" sz="1400" b="1" u="none" strike="noStrike" dirty="0" err="1" smtClean="0">
                          <a:effectLst/>
                        </a:rPr>
                        <a:t>cuptoare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u="none" strike="noStrike" dirty="0">
                          <a:effectLst/>
                        </a:rPr>
                        <a:t>0.2 – 0.3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u="none" strike="noStrike" dirty="0">
                          <a:effectLst/>
                        </a:rPr>
                        <a:t>0.1 – 0.4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962400" y="4094202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 err="1" smtClean="0">
                <a:solidFill>
                  <a:srgbClr val="002060"/>
                </a:solidFill>
              </a:rPr>
              <a:t>Praf</a:t>
            </a: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503717"/>
              </p:ext>
            </p:extLst>
          </p:nvPr>
        </p:nvGraphicFramePr>
        <p:xfrm>
          <a:off x="533400" y="4648200"/>
          <a:ext cx="8991601" cy="1710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0200"/>
                <a:gridCol w="2286000"/>
                <a:gridCol w="1981200"/>
                <a:gridCol w="3124201"/>
              </a:tblGrid>
              <a:tr h="48719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 err="1">
                          <a:solidFill>
                            <a:srgbClr val="0070C0"/>
                          </a:solidFill>
                          <a:effectLst/>
                        </a:rPr>
                        <a:t>Tehnica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 err="1">
                          <a:solidFill>
                            <a:srgbClr val="0070C0"/>
                          </a:solidFill>
                          <a:effectLst/>
                        </a:rPr>
                        <a:t>Aplicabilitate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Cost de investitii </a:t>
                      </a:r>
                      <a:endParaRPr lang="pt-BR" sz="1400" b="1" u="none" strike="noStrike" dirty="0" smtClean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l" rtl="0" fontAlgn="ctr"/>
                      <a:r>
                        <a:rPr lang="pt-BR" sz="14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(</a:t>
                      </a:r>
                      <a:r>
                        <a:rPr lang="pt-BR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Mil EUR)</a:t>
                      </a:r>
                      <a:endParaRPr lang="pt-BR" sz="14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Cost de operare </a:t>
                      </a:r>
                      <a:endParaRPr lang="nl-NL" sz="1400" b="1" u="none" strike="noStrike" dirty="0" smtClean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l" rtl="0" fontAlgn="ctr"/>
                      <a:r>
                        <a:rPr lang="nl-NL" sz="14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(</a:t>
                      </a:r>
                      <a:r>
                        <a:rPr lang="nl-NL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EUR/t </a:t>
                      </a:r>
                      <a:r>
                        <a:rPr lang="nl-NL" sz="1400" b="1" u="none" strike="noStrike" dirty="0" err="1" smtClean="0">
                          <a:solidFill>
                            <a:srgbClr val="0070C0"/>
                          </a:solidFill>
                          <a:effectLst/>
                        </a:rPr>
                        <a:t>clincher</a:t>
                      </a:r>
                      <a:r>
                        <a:rPr lang="nl-NL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)</a:t>
                      </a:r>
                      <a:endParaRPr lang="nl-NL" sz="14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87196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en-US" sz="1400" b="1" u="none" strike="noStrike" dirty="0" err="1">
                          <a:effectLst/>
                        </a:rPr>
                        <a:t>Filtre</a:t>
                      </a:r>
                      <a:r>
                        <a:rPr lang="en-US" sz="1400" b="1" u="none" strike="noStrike" dirty="0">
                          <a:effectLst/>
                        </a:rPr>
                        <a:t> cu </a:t>
                      </a:r>
                      <a:r>
                        <a:rPr lang="en-US" sz="1400" b="1" u="none" strike="noStrike" dirty="0" err="1">
                          <a:effectLst/>
                        </a:rPr>
                        <a:t>saci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u="none" strike="noStrike" dirty="0" err="1" smtClean="0">
                          <a:effectLst/>
                        </a:rPr>
                        <a:t>Toate</a:t>
                      </a:r>
                      <a:r>
                        <a:rPr lang="en-US" sz="1400" b="1" u="none" strike="noStrike" dirty="0" smtClean="0">
                          <a:effectLst/>
                        </a:rPr>
                        <a:t> </a:t>
                      </a:r>
                      <a:r>
                        <a:rPr lang="en-US" sz="1400" b="1" u="none" strike="noStrike" dirty="0" err="1" smtClean="0">
                          <a:effectLst/>
                        </a:rPr>
                        <a:t>tipurile</a:t>
                      </a:r>
                      <a:r>
                        <a:rPr lang="en-US" sz="1400" b="1" u="none" strike="noStrike" dirty="0" smtClean="0">
                          <a:effectLst/>
                        </a:rPr>
                        <a:t> de </a:t>
                      </a:r>
                      <a:r>
                        <a:rPr lang="en-US" sz="1400" b="1" u="none" strike="noStrike" dirty="0" err="1" smtClean="0">
                          <a:effectLst/>
                        </a:rPr>
                        <a:t>cuptoare</a:t>
                      </a:r>
                      <a:r>
                        <a:rPr lang="en-US" sz="1400" b="1" u="none" strike="noStrike" dirty="0" smtClean="0">
                          <a:effectLst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u="none" strike="noStrike" dirty="0">
                          <a:effectLst/>
                        </a:rPr>
                        <a:t>2.1 – 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u="none" strike="noStrike">
                          <a:effectLst/>
                        </a:rPr>
                        <a:t>0.15 – 0.35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489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Racitoare</a:t>
                      </a:r>
                      <a:r>
                        <a:rPr lang="en-US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1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gratar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u="none" strike="noStrike">
                          <a:effectLst/>
                        </a:rPr>
                        <a:t>1.0 – 1.4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u="none" strike="noStrike">
                          <a:effectLst/>
                        </a:rPr>
                        <a:t>0.1 – 0.15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871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1" u="none" strike="noStrike" dirty="0" smtClean="0">
                          <a:effectLst/>
                        </a:rPr>
                        <a:t>Mori ( pt.</a:t>
                      </a:r>
                      <a:r>
                        <a:rPr lang="it-IT" sz="1400" b="1" u="none" strike="noStrike" baseline="0" dirty="0" smtClean="0">
                          <a:effectLst/>
                        </a:rPr>
                        <a:t> m</a:t>
                      </a:r>
                      <a:r>
                        <a:rPr lang="it-IT" sz="1400" b="1" u="none" strike="noStrike" dirty="0" smtClean="0">
                          <a:effectLst/>
                        </a:rPr>
                        <a:t>aterii </a:t>
                      </a:r>
                      <a:r>
                        <a:rPr lang="it-IT" sz="1400" b="1" u="none" strike="noStrike" dirty="0">
                          <a:effectLst/>
                        </a:rPr>
                        <a:t>prime, ciment, mori de </a:t>
                      </a:r>
                      <a:r>
                        <a:rPr lang="it-IT" sz="1400" b="1" u="none" strike="noStrike" dirty="0" smtClean="0">
                          <a:effectLst/>
                        </a:rPr>
                        <a:t>carbuni)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u="none" strike="noStrike" dirty="0">
                          <a:effectLst/>
                        </a:rPr>
                        <a:t>0.3 – 0.5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u="none" strike="noStrike" dirty="0">
                          <a:effectLst/>
                        </a:rPr>
                        <a:t>0.03 – 0.04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92952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315200" cy="500063"/>
          </a:xfrm>
        </p:spPr>
        <p:txBody>
          <a:bodyPr/>
          <a:lstStyle/>
          <a:p>
            <a:r>
              <a:rPr lang="en-US" b="1" dirty="0" err="1"/>
              <a:t>Principalele</a:t>
            </a:r>
            <a:r>
              <a:rPr lang="en-US" b="1" dirty="0"/>
              <a:t> </a:t>
            </a:r>
            <a:r>
              <a:rPr lang="en-US" b="1" dirty="0" err="1"/>
              <a:t>tehnici</a:t>
            </a:r>
            <a:r>
              <a:rPr lang="en-US" b="1" dirty="0"/>
              <a:t> </a:t>
            </a:r>
            <a:r>
              <a:rPr lang="en-US" b="1" dirty="0">
                <a:solidFill>
                  <a:schemeClr val="tx1"/>
                </a:solidFill>
              </a:rPr>
              <a:t>BAT </a:t>
            </a:r>
            <a:r>
              <a:rPr lang="en-US" b="1" dirty="0" err="1" smtClean="0"/>
              <a:t>implementate</a:t>
            </a:r>
            <a:r>
              <a:rPr lang="en-US" b="1" dirty="0" smtClean="0"/>
              <a:t> (2)</a:t>
            </a:r>
            <a:endParaRPr lang="ro-R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9144000" cy="54102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000" b="1" dirty="0" err="1" smtClean="0"/>
              <a:t>Monitorizare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emisii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sistemul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cuptor</a:t>
            </a:r>
            <a:r>
              <a:rPr lang="en-US" sz="2000" b="1" dirty="0" smtClean="0"/>
              <a:t>: 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b="1" dirty="0" smtClean="0"/>
              <a:t>Continua (ex: </a:t>
            </a:r>
            <a:r>
              <a:rPr lang="en-US" sz="1800" b="1" dirty="0" err="1" smtClean="0"/>
              <a:t>pulberi</a:t>
            </a:r>
            <a:r>
              <a:rPr lang="en-US" sz="1800" b="1" dirty="0" smtClean="0"/>
              <a:t>, </a:t>
            </a:r>
            <a:r>
              <a:rPr lang="en-US" sz="1800" b="1" dirty="0" err="1" smtClean="0"/>
              <a:t>Nox</a:t>
            </a:r>
            <a:r>
              <a:rPr lang="en-US" sz="1800" b="1" dirty="0" smtClean="0"/>
              <a:t>, Sox, </a:t>
            </a:r>
            <a:r>
              <a:rPr lang="en-US" sz="1800" b="1" dirty="0" err="1" smtClean="0"/>
              <a:t>etc</a:t>
            </a:r>
            <a:r>
              <a:rPr lang="en-US" sz="1800" b="1" dirty="0" smtClean="0"/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b="1" dirty="0" err="1" smtClean="0"/>
              <a:t>Periodica</a:t>
            </a:r>
            <a:r>
              <a:rPr lang="en-US" sz="1800" b="1" dirty="0" smtClean="0"/>
              <a:t> (ex: </a:t>
            </a:r>
            <a:r>
              <a:rPr lang="en-US" sz="1800" b="1" dirty="0" err="1" smtClean="0"/>
              <a:t>dioxine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si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furani</a:t>
            </a:r>
            <a:r>
              <a:rPr lang="en-US" sz="1800" b="1" dirty="0" smtClean="0"/>
              <a:t>, </a:t>
            </a:r>
            <a:r>
              <a:rPr lang="en-US" sz="1800" b="1" dirty="0" err="1" smtClean="0"/>
              <a:t>metale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grele</a:t>
            </a:r>
            <a:r>
              <a:rPr lang="en-US" sz="1800" b="1" dirty="0" smtClean="0"/>
              <a:t>, </a:t>
            </a:r>
            <a:r>
              <a:rPr lang="en-US" sz="1800" b="1" dirty="0" err="1" smtClean="0"/>
              <a:t>etc</a:t>
            </a:r>
            <a:r>
              <a:rPr lang="en-US" sz="1800" b="1" dirty="0" smtClean="0"/>
              <a:t>)</a:t>
            </a:r>
          </a:p>
          <a:p>
            <a:pPr marL="292100" lvl="1" indent="0">
              <a:buNone/>
            </a:pPr>
            <a:endParaRPr lang="en-US" sz="1800" b="1" dirty="0"/>
          </a:p>
          <a:p>
            <a:pPr>
              <a:buFont typeface="Wingdings" pitchFamily="2" charset="2"/>
              <a:buChar char="Ø"/>
            </a:pPr>
            <a:r>
              <a:rPr lang="en-US" sz="2000" b="1" dirty="0" err="1" smtClean="0"/>
              <a:t>Monitorizare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emisii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pulberi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echipamente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auxiliare</a:t>
            </a:r>
            <a:r>
              <a:rPr lang="en-US" sz="2000" b="1" dirty="0" smtClean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b="1" dirty="0" err="1"/>
              <a:t>Periodica</a:t>
            </a:r>
            <a:r>
              <a:rPr lang="en-US" sz="1800" b="1" dirty="0"/>
              <a:t> (</a:t>
            </a:r>
            <a:r>
              <a:rPr lang="en-US" sz="1800" b="1" dirty="0" err="1"/>
              <a:t>racitor</a:t>
            </a:r>
            <a:r>
              <a:rPr lang="en-US" sz="1800" b="1" dirty="0"/>
              <a:t>, </a:t>
            </a:r>
            <a:r>
              <a:rPr lang="en-US" sz="1800" b="1" dirty="0" err="1"/>
              <a:t>mori</a:t>
            </a:r>
            <a:r>
              <a:rPr lang="en-US" sz="1800" b="1" dirty="0"/>
              <a:t> </a:t>
            </a:r>
            <a:r>
              <a:rPr lang="en-US" sz="1800" b="1" dirty="0" err="1"/>
              <a:t>ciment</a:t>
            </a:r>
            <a:r>
              <a:rPr lang="en-US" sz="1800" b="1" dirty="0"/>
              <a:t>, </a:t>
            </a:r>
            <a:r>
              <a:rPr lang="en-US" sz="1800" b="1" dirty="0" err="1"/>
              <a:t>etc</a:t>
            </a:r>
            <a:r>
              <a:rPr lang="en-US" sz="1800" b="1" dirty="0" smtClean="0"/>
              <a:t>)</a:t>
            </a:r>
          </a:p>
          <a:p>
            <a:pPr marL="292100" lvl="1" indent="0">
              <a:buNone/>
            </a:pPr>
            <a:endParaRPr lang="en-US" sz="1000" b="1" dirty="0"/>
          </a:p>
          <a:p>
            <a:pPr>
              <a:buFont typeface="Wingdings" pitchFamily="2" charset="2"/>
              <a:buChar char="Ø"/>
            </a:pPr>
            <a:r>
              <a:rPr lang="en-US" sz="2000" b="1" dirty="0" smtClean="0"/>
              <a:t>Co-</a:t>
            </a:r>
            <a:r>
              <a:rPr lang="en-US" sz="2000" b="1" dirty="0" err="1" smtClean="0"/>
              <a:t>procesarea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deseurilor</a:t>
            </a:r>
            <a:r>
              <a:rPr lang="en-US" sz="2000" b="1" dirty="0" smtClean="0"/>
              <a:t> – </a:t>
            </a:r>
            <a:r>
              <a:rPr lang="en-US" sz="2000" b="1" dirty="0" err="1" smtClean="0"/>
              <a:t>dubla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valorificare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simultana</a:t>
            </a:r>
            <a:r>
              <a:rPr lang="en-US" sz="2000" b="1" dirty="0" smtClean="0"/>
              <a:t> </a:t>
            </a:r>
          </a:p>
          <a:p>
            <a:pPr marL="0" indent="0" algn="ctr">
              <a:buNone/>
            </a:pPr>
            <a:r>
              <a:rPr lang="en-US" sz="2000" b="1" dirty="0" err="1" smtClean="0">
                <a:solidFill>
                  <a:srgbClr val="0070C0"/>
                </a:solidFill>
              </a:rPr>
              <a:t>valorificare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energetica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smtClean="0"/>
              <a:t>+ </a:t>
            </a:r>
            <a:r>
              <a:rPr lang="en-US" sz="2000" b="1" dirty="0" err="1" smtClean="0">
                <a:solidFill>
                  <a:srgbClr val="0070C0"/>
                </a:solidFill>
              </a:rPr>
              <a:t>reciclarea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continutului</a:t>
            </a:r>
            <a:r>
              <a:rPr lang="en-US" sz="2000" b="1" dirty="0" smtClean="0">
                <a:solidFill>
                  <a:srgbClr val="0070C0"/>
                </a:solidFill>
              </a:rPr>
              <a:t> mineral </a:t>
            </a:r>
            <a:r>
              <a:rPr lang="en-US" sz="2000" b="1" dirty="0" err="1" smtClean="0">
                <a:solidFill>
                  <a:srgbClr val="0070C0"/>
                </a:solidFill>
              </a:rPr>
              <a:t>deseuri</a:t>
            </a:r>
            <a:endParaRPr lang="en-US" sz="2000" b="1" dirty="0">
              <a:solidFill>
                <a:srgbClr val="0070C0"/>
              </a:solidFill>
            </a:endParaRPr>
          </a:p>
          <a:p>
            <a:endParaRPr lang="ro-RO" b="1" dirty="0"/>
          </a:p>
        </p:txBody>
      </p:sp>
      <p:pic>
        <p:nvPicPr>
          <p:cNvPr id="2050" name="Picture 2" descr="C:\Users\Office\Desktop\11.05.03_038-A-1030x6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231341"/>
            <a:ext cx="5943600" cy="213360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974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9296400" cy="54102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GB" sz="2000" b="1" dirty="0" err="1"/>
              <a:t>Valorificarea</a:t>
            </a:r>
            <a:r>
              <a:rPr lang="en-GB" sz="2000" b="1" dirty="0"/>
              <a:t> </a:t>
            </a:r>
            <a:r>
              <a:rPr lang="en-GB" sz="2000" b="1" dirty="0" err="1" smtClean="0"/>
              <a:t>energetica</a:t>
            </a:r>
            <a:r>
              <a:rPr lang="en-GB" sz="2000" b="1" dirty="0" smtClean="0"/>
              <a:t> </a:t>
            </a:r>
            <a:r>
              <a:rPr lang="en-GB" sz="2000" b="1" dirty="0"/>
              <a:t>a </a:t>
            </a:r>
            <a:r>
              <a:rPr lang="en-GB" sz="2000" b="1" dirty="0" err="1"/>
              <a:t>deseurilor</a:t>
            </a:r>
            <a:r>
              <a:rPr lang="en-GB" sz="2000" b="1" dirty="0"/>
              <a:t> </a:t>
            </a:r>
            <a:r>
              <a:rPr lang="en-GB" sz="2000" b="1" dirty="0" smtClean="0"/>
              <a:t>- </a:t>
            </a:r>
            <a:r>
              <a:rPr lang="en-GB" sz="2000" b="1" dirty="0" err="1" smtClean="0"/>
              <a:t>prin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substitutia</a:t>
            </a:r>
            <a:r>
              <a:rPr lang="en-GB" sz="2000" b="1" dirty="0" smtClean="0"/>
              <a:t> </a:t>
            </a:r>
            <a:r>
              <a:rPr lang="en-GB" sz="2000" b="1" dirty="0" err="1"/>
              <a:t>partiala</a:t>
            </a:r>
            <a:r>
              <a:rPr lang="en-GB" sz="2000" b="1" dirty="0"/>
              <a:t> a </a:t>
            </a:r>
            <a:r>
              <a:rPr lang="en-GB" sz="2000" b="1" dirty="0" err="1"/>
              <a:t>combustibililor</a:t>
            </a:r>
            <a:r>
              <a:rPr lang="en-GB" sz="2000" b="1" dirty="0"/>
              <a:t> </a:t>
            </a:r>
            <a:r>
              <a:rPr lang="en-GB" sz="2000" b="1" dirty="0" err="1" smtClean="0"/>
              <a:t>fosili</a:t>
            </a:r>
            <a:r>
              <a:rPr lang="en-GB" sz="2000" b="1" dirty="0" smtClean="0"/>
              <a:t> </a:t>
            </a:r>
            <a:r>
              <a:rPr lang="en-GB" sz="2000" b="1" dirty="0"/>
              <a:t>cu </a:t>
            </a:r>
            <a:r>
              <a:rPr lang="en-GB" sz="2000" b="1" dirty="0" err="1"/>
              <a:t>deseuri</a:t>
            </a:r>
            <a:r>
              <a:rPr lang="en-GB" sz="2000" b="1" dirty="0"/>
              <a:t> </a:t>
            </a:r>
            <a:r>
              <a:rPr lang="en-GB" sz="2000" b="1" dirty="0" err="1" smtClean="0"/>
              <a:t>combustibile</a:t>
            </a:r>
            <a:r>
              <a:rPr lang="en-GB" sz="2000" b="1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GB" sz="2000" b="1" dirty="0" smtClean="0">
                <a:solidFill>
                  <a:schemeClr val="accent2"/>
                </a:solidFill>
              </a:rPr>
              <a:t>Nu </a:t>
            </a:r>
            <a:r>
              <a:rPr lang="en-GB" sz="2000" b="1" dirty="0" err="1" smtClean="0">
                <a:solidFill>
                  <a:schemeClr val="accent2"/>
                </a:solidFill>
              </a:rPr>
              <a:t>rezulta</a:t>
            </a:r>
            <a:r>
              <a:rPr lang="en-GB" sz="2000" b="1" dirty="0" smtClean="0">
                <a:solidFill>
                  <a:schemeClr val="accent2"/>
                </a:solidFill>
              </a:rPr>
              <a:t> </a:t>
            </a:r>
            <a:r>
              <a:rPr lang="en-GB" sz="2000" b="1" dirty="0" err="1" smtClean="0">
                <a:solidFill>
                  <a:schemeClr val="accent2"/>
                </a:solidFill>
              </a:rPr>
              <a:t>zgura</a:t>
            </a:r>
            <a:r>
              <a:rPr lang="en-GB" sz="2000" b="1" dirty="0" smtClean="0">
                <a:solidFill>
                  <a:schemeClr val="accent2"/>
                </a:solidFill>
              </a:rPr>
              <a:t> </a:t>
            </a:r>
            <a:r>
              <a:rPr lang="en-GB" sz="2000" b="1" dirty="0" err="1" smtClean="0">
                <a:solidFill>
                  <a:schemeClr val="accent2"/>
                </a:solidFill>
              </a:rPr>
              <a:t>sau</a:t>
            </a:r>
            <a:r>
              <a:rPr lang="en-GB" sz="2000" b="1" dirty="0" smtClean="0">
                <a:solidFill>
                  <a:schemeClr val="accent2"/>
                </a:solidFill>
              </a:rPr>
              <a:t> </a:t>
            </a:r>
            <a:r>
              <a:rPr lang="en-GB" sz="2000" b="1" dirty="0" err="1" smtClean="0">
                <a:solidFill>
                  <a:schemeClr val="accent2"/>
                </a:solidFill>
              </a:rPr>
              <a:t>cenusa</a:t>
            </a:r>
            <a:r>
              <a:rPr lang="en-GB" sz="2000" b="1" dirty="0" smtClean="0">
                <a:solidFill>
                  <a:schemeClr val="accent2"/>
                </a:solidFill>
              </a:rPr>
              <a:t> care </a:t>
            </a:r>
            <a:r>
              <a:rPr lang="en-GB" sz="2000" b="1" dirty="0" err="1" smtClean="0">
                <a:solidFill>
                  <a:schemeClr val="accent2"/>
                </a:solidFill>
              </a:rPr>
              <a:t>sa</a:t>
            </a:r>
            <a:r>
              <a:rPr lang="en-GB" sz="2000" b="1" dirty="0" smtClean="0">
                <a:solidFill>
                  <a:schemeClr val="accent2"/>
                </a:solidFill>
              </a:rPr>
              <a:t> </a:t>
            </a:r>
            <a:r>
              <a:rPr lang="en-GB" sz="2000" b="1" dirty="0" err="1" smtClean="0">
                <a:solidFill>
                  <a:schemeClr val="accent2"/>
                </a:solidFill>
              </a:rPr>
              <a:t>necesite</a:t>
            </a:r>
            <a:r>
              <a:rPr lang="en-GB" sz="2000" b="1" dirty="0" smtClean="0">
                <a:solidFill>
                  <a:schemeClr val="accent2"/>
                </a:solidFill>
              </a:rPr>
              <a:t> o </a:t>
            </a:r>
            <a:r>
              <a:rPr lang="en-GB" sz="2000" b="1" dirty="0" err="1" smtClean="0">
                <a:solidFill>
                  <a:schemeClr val="accent2"/>
                </a:solidFill>
              </a:rPr>
              <a:t>depozitare</a:t>
            </a:r>
            <a:r>
              <a:rPr lang="en-GB" sz="2000" b="1" dirty="0" smtClean="0">
                <a:solidFill>
                  <a:schemeClr val="accent2"/>
                </a:solidFill>
              </a:rPr>
              <a:t> </a:t>
            </a:r>
            <a:r>
              <a:rPr lang="en-GB" sz="2000" b="1" dirty="0" err="1" smtClean="0">
                <a:solidFill>
                  <a:schemeClr val="accent2"/>
                </a:solidFill>
              </a:rPr>
              <a:t>ulterioara</a:t>
            </a:r>
            <a:r>
              <a:rPr lang="en-GB" sz="2000" b="1" dirty="0" smtClean="0">
                <a:solidFill>
                  <a:schemeClr val="accent2"/>
                </a:solidFill>
              </a:rPr>
              <a:t> !!!</a:t>
            </a:r>
          </a:p>
          <a:p>
            <a:pPr lvl="1">
              <a:lnSpc>
                <a:spcPct val="120000"/>
              </a:lnSpc>
              <a:buClr>
                <a:srgbClr val="52A400"/>
              </a:buClr>
            </a:pPr>
            <a:endParaRPr lang="en-GB" sz="2000" dirty="0" smtClean="0"/>
          </a:p>
          <a:p>
            <a:pPr lvl="1">
              <a:buClr>
                <a:srgbClr val="52A400"/>
              </a:buClr>
              <a:buFont typeface="Webdings" pitchFamily="18" charset="2"/>
              <a:buNone/>
            </a:pPr>
            <a:r>
              <a:rPr lang="en-GB" sz="2400" dirty="0" smtClean="0"/>
              <a:t> </a:t>
            </a:r>
          </a:p>
          <a:p>
            <a:pPr lvl="1">
              <a:buClr>
                <a:srgbClr val="52A400"/>
              </a:buClr>
            </a:pPr>
            <a:endParaRPr lang="en-GB" sz="2400" b="1" dirty="0" smtClean="0"/>
          </a:p>
          <a:p>
            <a:pPr lvl="1">
              <a:buClr>
                <a:srgbClr val="52A400"/>
              </a:buClr>
            </a:pPr>
            <a:endParaRPr lang="en-GB" sz="2400" b="1" dirty="0" smtClean="0"/>
          </a:p>
          <a:p>
            <a:pPr lvl="1">
              <a:buClr>
                <a:srgbClr val="52A400"/>
              </a:buClr>
              <a:buFont typeface="Webdings" pitchFamily="18" charset="2"/>
              <a:buNone/>
            </a:pPr>
            <a:endParaRPr lang="en-US" sz="2000" b="1" dirty="0" smtClean="0"/>
          </a:p>
          <a:p>
            <a:pPr lvl="1">
              <a:buClr>
                <a:srgbClr val="52A400"/>
              </a:buClr>
              <a:buFont typeface="Webdings" pitchFamily="18" charset="2"/>
              <a:buNone/>
            </a:pPr>
            <a:endParaRPr lang="en-US" sz="2000" b="1" dirty="0" smtClean="0"/>
          </a:p>
          <a:p>
            <a:pPr lvl="1">
              <a:buClr>
                <a:srgbClr val="52A400"/>
              </a:buClr>
              <a:buFont typeface="Webdings" pitchFamily="18" charset="2"/>
              <a:buNone/>
            </a:pPr>
            <a:endParaRPr lang="en-US" sz="2000" b="1" dirty="0" smtClean="0"/>
          </a:p>
          <a:p>
            <a:pPr marL="0" indent="0">
              <a:buNone/>
            </a:pPr>
            <a:endParaRPr lang="en-GB" sz="2200" b="1" dirty="0" smtClean="0"/>
          </a:p>
          <a:p>
            <a:pPr>
              <a:buFont typeface="Wingdings" pitchFamily="2" charset="2"/>
              <a:buChar char="q"/>
            </a:pPr>
            <a:endParaRPr lang="en-GB" sz="2200" b="1" dirty="0" smtClean="0"/>
          </a:p>
          <a:p>
            <a:pPr>
              <a:buFont typeface="Wingdings" pitchFamily="2" charset="2"/>
              <a:buChar char="q"/>
            </a:pPr>
            <a:r>
              <a:rPr lang="en-GB" sz="2000" b="1" dirty="0" smtClean="0"/>
              <a:t>Si </a:t>
            </a:r>
            <a:r>
              <a:rPr lang="en-GB" sz="2000" b="1" dirty="0" err="1" smtClean="0"/>
              <a:t>substituirea</a:t>
            </a:r>
            <a:r>
              <a:rPr lang="en-GB" sz="2000" b="1" dirty="0"/>
              <a:t> </a:t>
            </a:r>
            <a:r>
              <a:rPr lang="en-GB" sz="2000" b="1" dirty="0" err="1" smtClean="0"/>
              <a:t>materiilor</a:t>
            </a:r>
            <a:r>
              <a:rPr lang="en-GB" sz="2000" b="1" dirty="0" smtClean="0"/>
              <a:t> </a:t>
            </a:r>
            <a:r>
              <a:rPr lang="en-GB" sz="2000" b="1" dirty="0"/>
              <a:t>prime </a:t>
            </a:r>
            <a:r>
              <a:rPr lang="en-GB" sz="2000" b="1" dirty="0" err="1"/>
              <a:t>si</a:t>
            </a:r>
            <a:r>
              <a:rPr lang="en-GB" sz="2000" b="1" dirty="0"/>
              <a:t> </a:t>
            </a:r>
            <a:r>
              <a:rPr lang="en-GB" sz="2000" b="1" dirty="0" err="1" smtClean="0"/>
              <a:t>produsului</a:t>
            </a:r>
            <a:r>
              <a:rPr lang="en-GB" sz="2000" b="1" dirty="0" smtClean="0"/>
              <a:t> </a:t>
            </a:r>
            <a:r>
              <a:rPr lang="en-GB" sz="2000" b="1" dirty="0" err="1"/>
              <a:t>intermediar</a:t>
            </a:r>
            <a:r>
              <a:rPr lang="en-GB" sz="2000" b="1" dirty="0"/>
              <a:t>, </a:t>
            </a:r>
            <a:r>
              <a:rPr lang="en-GB" sz="2000" b="1" dirty="0" smtClean="0"/>
              <a:t>cu </a:t>
            </a:r>
            <a:r>
              <a:rPr lang="en-GB" sz="2000" b="1" dirty="0" err="1" smtClean="0"/>
              <a:t>deseuri</a:t>
            </a:r>
            <a:r>
              <a:rPr lang="en-GB" sz="2000" b="1" dirty="0" smtClean="0"/>
              <a:t> </a:t>
            </a:r>
            <a:r>
              <a:rPr lang="en-GB" sz="2000" b="1" dirty="0"/>
              <a:t>cu </a:t>
            </a:r>
            <a:r>
              <a:rPr lang="en-GB" sz="2000" b="1" dirty="0" err="1"/>
              <a:t>continut</a:t>
            </a:r>
            <a:r>
              <a:rPr lang="en-GB" sz="2000" b="1" dirty="0"/>
              <a:t> </a:t>
            </a:r>
            <a:r>
              <a:rPr lang="en-GB" sz="2000" b="1" dirty="0" err="1"/>
              <a:t>mineralogic</a:t>
            </a:r>
            <a:r>
              <a:rPr lang="en-GB" sz="2000" b="1" dirty="0"/>
              <a:t> </a:t>
            </a:r>
            <a:r>
              <a:rPr lang="en-GB" sz="2000" b="1" dirty="0" smtClean="0"/>
              <a:t>similar</a:t>
            </a:r>
          </a:p>
        </p:txBody>
      </p:sp>
      <p:sp>
        <p:nvSpPr>
          <p:cNvPr id="1034243" name="Rectangle 3"/>
          <p:cNvSpPr>
            <a:spLocks noGrp="1" noChangeArrowheads="1"/>
          </p:cNvSpPr>
          <p:nvPr>
            <p:ph type="title"/>
          </p:nvPr>
        </p:nvSpPr>
        <p:spPr>
          <a:xfrm>
            <a:off x="462066" y="228600"/>
            <a:ext cx="8763000" cy="500063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/>
            </a:r>
            <a:br>
              <a:rPr lang="en-GB" b="1" dirty="0" smtClean="0">
                <a:solidFill>
                  <a:schemeClr val="tx1"/>
                </a:solidFill>
              </a:rPr>
            </a:br>
            <a:r>
              <a:rPr lang="en-GB" b="1" dirty="0" err="1" smtClean="0">
                <a:solidFill>
                  <a:schemeClr val="tx1"/>
                </a:solidFill>
              </a:rPr>
              <a:t>Ce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inseamna</a:t>
            </a:r>
            <a:r>
              <a:rPr lang="en-GB" b="1" dirty="0">
                <a:solidFill>
                  <a:schemeClr val="tx1"/>
                </a:solidFill>
              </a:rPr>
              <a:t> co-</a:t>
            </a:r>
            <a:r>
              <a:rPr lang="en-GB" b="1" dirty="0" err="1">
                <a:solidFill>
                  <a:schemeClr val="tx1"/>
                </a:solidFill>
              </a:rPr>
              <a:t>procesarea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deseurilor</a:t>
            </a:r>
            <a:r>
              <a:rPr lang="en-GB" b="1" dirty="0">
                <a:solidFill>
                  <a:schemeClr val="tx1"/>
                </a:solidFill>
              </a:rPr>
              <a:t> ?</a:t>
            </a:r>
            <a:r>
              <a:rPr lang="en-GB" b="1" dirty="0" smtClean="0">
                <a:solidFill>
                  <a:schemeClr val="tx1"/>
                </a:solidFill>
              </a:rPr>
              <a:t/>
            </a:r>
            <a:br>
              <a:rPr lang="en-GB" b="1" dirty="0" smtClean="0">
                <a:solidFill>
                  <a:schemeClr val="tx1"/>
                </a:solidFill>
              </a:rPr>
            </a:b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1034244" name="Group 4"/>
          <p:cNvGrpSpPr>
            <a:grpSpLocks/>
          </p:cNvGrpSpPr>
          <p:nvPr/>
        </p:nvGrpSpPr>
        <p:grpSpPr bwMode="auto">
          <a:xfrm>
            <a:off x="787400" y="2609114"/>
            <a:ext cx="9118600" cy="2344151"/>
            <a:chOff x="1296" y="594"/>
            <a:chExt cx="4928" cy="1518"/>
          </a:xfrm>
        </p:grpSpPr>
        <p:grpSp>
          <p:nvGrpSpPr>
            <p:cNvPr id="1034245" name="Group 5"/>
            <p:cNvGrpSpPr>
              <a:grpSpLocks/>
            </p:cNvGrpSpPr>
            <p:nvPr/>
          </p:nvGrpSpPr>
          <p:grpSpPr bwMode="auto">
            <a:xfrm>
              <a:off x="1296" y="594"/>
              <a:ext cx="4928" cy="1518"/>
              <a:chOff x="1296" y="594"/>
              <a:chExt cx="4928" cy="1518"/>
            </a:xfrm>
          </p:grpSpPr>
          <p:pic>
            <p:nvPicPr>
              <p:cNvPr id="1034246" name="Picture 6"/>
              <p:cNvPicPr>
                <a:picLocks noChangeAspect="1" noChangeArrowheads="1"/>
              </p:cNvPicPr>
              <p:nvPr/>
            </p:nvPicPr>
            <p:blipFill>
              <a:blip r:embed="rId2">
                <a:lum contrast="3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6" y="601"/>
                <a:ext cx="4560" cy="15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accent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34247" name="Rectangle 7"/>
              <p:cNvSpPr>
                <a:spLocks noChangeArrowheads="1"/>
              </p:cNvSpPr>
              <p:nvPr/>
            </p:nvSpPr>
            <p:spPr bwMode="auto">
              <a:xfrm>
                <a:off x="1764" y="1986"/>
                <a:ext cx="1091" cy="1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600">
                    <a:solidFill>
                      <a:srgbClr val="333399"/>
                    </a:solidFill>
                  </a:rPr>
                  <a:t>Racitor gratar</a:t>
                </a:r>
                <a:endParaRPr lang="en-US" sz="1600">
                  <a:solidFill>
                    <a:srgbClr val="333399"/>
                  </a:solidFill>
                </a:endParaRPr>
              </a:p>
            </p:txBody>
          </p:sp>
          <p:sp>
            <p:nvSpPr>
              <p:cNvPr id="1034248" name="Rectangle 8"/>
              <p:cNvSpPr>
                <a:spLocks noChangeArrowheads="1"/>
              </p:cNvSpPr>
              <p:nvPr/>
            </p:nvSpPr>
            <p:spPr bwMode="auto">
              <a:xfrm>
                <a:off x="4704" y="594"/>
                <a:ext cx="1520" cy="1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600">
                    <a:solidFill>
                      <a:srgbClr val="333399"/>
                    </a:solidFill>
                  </a:rPr>
                  <a:t>Deseuri</a:t>
                </a:r>
                <a:endParaRPr lang="en-US" sz="1600">
                  <a:solidFill>
                    <a:srgbClr val="333399"/>
                  </a:solidFill>
                </a:endParaRPr>
              </a:p>
            </p:txBody>
          </p:sp>
          <p:sp>
            <p:nvSpPr>
              <p:cNvPr id="1034249" name="Rectangle 9"/>
              <p:cNvSpPr>
                <a:spLocks noChangeArrowheads="1"/>
              </p:cNvSpPr>
              <p:nvPr/>
            </p:nvSpPr>
            <p:spPr bwMode="auto">
              <a:xfrm>
                <a:off x="1413" y="777"/>
                <a:ext cx="1403" cy="1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600">
                    <a:solidFill>
                      <a:srgbClr val="333399"/>
                    </a:solidFill>
                  </a:rPr>
                  <a:t>Deseuri </a:t>
                </a:r>
                <a:endParaRPr lang="en-US" sz="1600">
                  <a:solidFill>
                    <a:srgbClr val="333399"/>
                  </a:solidFill>
                </a:endParaRPr>
              </a:p>
            </p:txBody>
          </p:sp>
        </p:grpSp>
        <p:sp>
          <p:nvSpPr>
            <p:cNvPr id="1034250" name="Rectangle 10"/>
            <p:cNvSpPr>
              <a:spLocks noChangeArrowheads="1"/>
            </p:cNvSpPr>
            <p:nvPr/>
          </p:nvSpPr>
          <p:spPr bwMode="auto">
            <a:xfrm>
              <a:off x="3634" y="720"/>
              <a:ext cx="819" cy="1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sz="1600">
                  <a:solidFill>
                    <a:srgbClr val="333399"/>
                  </a:solidFill>
                </a:rPr>
                <a:t>Cuptor din fabrica de ciment</a:t>
              </a:r>
              <a:endParaRPr lang="en-US" sz="1600">
                <a:solidFill>
                  <a:srgbClr val="33339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70839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KuJrHxrBUipyXeqsaV2g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ol.ulk0cUqOl0DXOKi9p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_W.PjiqkO4EerGIhVic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ZDSURZQq0mBEOhvod6bqA"/>
</p:tagLst>
</file>

<file path=ppt/theme/theme1.xml><?xml version="1.0" encoding="utf-8"?>
<a:theme xmlns:a="http://schemas.openxmlformats.org/drawingml/2006/main" name="Holcim_normal">
  <a:themeElements>
    <a:clrScheme name="Holcim_normal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0000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AAAA"/>
      </a:accent5>
      <a:accent6>
        <a:srgbClr val="2D2DB9"/>
      </a:accent6>
      <a:hlink>
        <a:srgbClr val="CCCCFF"/>
      </a:hlink>
      <a:folHlink>
        <a:srgbClr val="B2B2B2"/>
      </a:folHlink>
    </a:clrScheme>
    <a:fontScheme name="Holcim_norm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Pct val="90000"/>
          <a:buFont typeface="Wingdings" pitchFamily="2" charset="2"/>
          <a:buChar char="§"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Pct val="90000"/>
          <a:buFont typeface="Wingdings" pitchFamily="2" charset="2"/>
          <a:buChar char="§"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olcim_norm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lcim_normal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lcim_normal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lcim_normal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lcim_norma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lcim_norma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lcim_norma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lcim_normal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00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Settings\pru\Application Data\Microsoft\Templates\Holcim\Holcim_normal.pot</Template>
  <TotalTime>0</TotalTime>
  <Words>912</Words>
  <Application>Microsoft Office PowerPoint</Application>
  <PresentationFormat>A4 Paper (210x297 mm)</PresentationFormat>
  <Paragraphs>219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Holcim_normal</vt:lpstr>
      <vt:lpstr>    PATRONATUL DIN INDUSTRIA CIMENTULUI  ŞI ALTOR PRODUSE MINERALE PENTRU CONSTRUCŢII DIN ROMÂNIA   Studiu de caz - industria cimentului</vt:lpstr>
      <vt:lpstr> Cine este CIROM?</vt:lpstr>
      <vt:lpstr>PowerPoint Presentation</vt:lpstr>
      <vt:lpstr>Investitii pentru implementarea  celor mai bune tehnici disponibile (BAT)</vt:lpstr>
      <vt:lpstr>Autorizatii integrate in industria cimentului</vt:lpstr>
      <vt:lpstr>Principalele tehnici BAT implementate (1)</vt:lpstr>
      <vt:lpstr>Costuri de implementare tehnici – extras BAT – BREF </vt:lpstr>
      <vt:lpstr>Principalele tehnici BAT implementate (2)</vt:lpstr>
      <vt:lpstr> Ce inseamna co-procesarea deseurilor ? </vt:lpstr>
      <vt:lpstr>PowerPoint Presentation</vt:lpstr>
      <vt:lpstr>PowerPoint Presentation</vt:lpstr>
      <vt:lpstr>PowerPoint Presentation</vt:lpstr>
      <vt:lpstr>Propuneri CIROM</vt:lpstr>
      <vt:lpstr>Aliniere cerinte legislative IED + Legea deseurilor</vt:lpstr>
      <vt:lpstr>    PATRONATUL DIN INDUSTRIA CIMENTULUI  ŞI ALTOR PRODUSE MINERALE PENTRU CONSTRUCŢII DIN ROMÂNIA  </vt:lpstr>
    </vt:vector>
  </TitlesOfParts>
  <Company>Cirom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Deseuri</dc:title>
  <dc:creator>Marinela Dracea</dc:creator>
  <cp:lastModifiedBy>FSIM1</cp:lastModifiedBy>
  <cp:revision>1599</cp:revision>
  <cp:lastPrinted>2001-11-16T08:50:22Z</cp:lastPrinted>
  <dcterms:created xsi:type="dcterms:W3CDTF">2001-11-02T15:33:40Z</dcterms:created>
  <dcterms:modified xsi:type="dcterms:W3CDTF">2015-12-03T07:27:34Z</dcterms:modified>
</cp:coreProperties>
</file>